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3"/>
  </p:notesMasterIdLst>
  <p:sldIdLst>
    <p:sldId id="257" r:id="rId5"/>
    <p:sldId id="259" r:id="rId6"/>
    <p:sldId id="267" r:id="rId7"/>
    <p:sldId id="260" r:id="rId8"/>
    <p:sldId id="261" r:id="rId9"/>
    <p:sldId id="266" r:id="rId10"/>
    <p:sldId id="262"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E9"/>
    <a:srgbClr val="041E42"/>
    <a:srgbClr val="A89968"/>
    <a:srgbClr val="004C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E0485D-C756-4A80-B63D-6C9FEF692EB3}" v="1" dt="2023-08-11T14:12:12.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3969" autoAdjust="0"/>
  </p:normalViewPr>
  <p:slideViewPr>
    <p:cSldViewPr snapToGrid="0" snapToObjects="1">
      <p:cViewPr varScale="1">
        <p:scale>
          <a:sx n="111" d="100"/>
          <a:sy n="111" d="100"/>
        </p:scale>
        <p:origin x="13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A30F9-FEE0-424F-B647-81A545FBFB63}" type="datetimeFigureOut">
              <a:rPr lang="en-US" smtClean="0"/>
              <a:t>8/24/2023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E03E5-D1EF-476A-AD91-687B1EE6C557}" type="slidenum">
              <a:rPr lang="en-US" smtClean="0"/>
              <a:t>‹#›</a:t>
            </a:fld>
            <a:endParaRPr lang="en-US"/>
          </a:p>
        </p:txBody>
      </p:sp>
    </p:spTree>
    <p:extLst>
      <p:ext uri="{BB962C8B-B14F-4D97-AF65-F5344CB8AC3E}">
        <p14:creationId xmlns:p14="http://schemas.microsoft.com/office/powerpoint/2010/main" val="28208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Parking is available in lots 8 and 10 off Spicer St behind the SRWC and lot 13 on Carroll Street</a:t>
            </a:r>
          </a:p>
        </p:txBody>
      </p:sp>
      <p:sp>
        <p:nvSpPr>
          <p:cNvPr id="4" name="Slide Number Placeholder 3"/>
          <p:cNvSpPr>
            <a:spLocks noGrp="1"/>
          </p:cNvSpPr>
          <p:nvPr>
            <p:ph type="sldNum" sz="quarter" idx="5"/>
          </p:nvPr>
        </p:nvSpPr>
        <p:spPr/>
        <p:txBody>
          <a:bodyPr/>
          <a:lstStyle/>
          <a:p>
            <a:fld id="{F0BE03E5-D1EF-476A-AD91-687B1EE6C557}" type="slidenum">
              <a:rPr lang="en-US" smtClean="0"/>
              <a:t>2</a:t>
            </a:fld>
            <a:endParaRPr lang="en-US"/>
          </a:p>
        </p:txBody>
      </p:sp>
    </p:spTree>
    <p:extLst>
      <p:ext uri="{BB962C8B-B14F-4D97-AF65-F5344CB8AC3E}">
        <p14:creationId xmlns:p14="http://schemas.microsoft.com/office/powerpoint/2010/main" val="50239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Parking is available in lots 8 and 10 off Spicer St behind the SRWC and lot 13 on Carroll Street</a:t>
            </a:r>
          </a:p>
        </p:txBody>
      </p:sp>
      <p:sp>
        <p:nvSpPr>
          <p:cNvPr id="4" name="Slide Number Placeholder 3"/>
          <p:cNvSpPr>
            <a:spLocks noGrp="1"/>
          </p:cNvSpPr>
          <p:nvPr>
            <p:ph type="sldNum" sz="quarter" idx="5"/>
          </p:nvPr>
        </p:nvSpPr>
        <p:spPr/>
        <p:txBody>
          <a:bodyPr/>
          <a:lstStyle/>
          <a:p>
            <a:fld id="{F0BE03E5-D1EF-476A-AD91-687B1EE6C557}" type="slidenum">
              <a:rPr lang="en-US" smtClean="0"/>
              <a:t>3</a:t>
            </a:fld>
            <a:endParaRPr lang="en-US"/>
          </a:p>
        </p:txBody>
      </p:sp>
    </p:spTree>
    <p:extLst>
      <p:ext uri="{BB962C8B-B14F-4D97-AF65-F5344CB8AC3E}">
        <p14:creationId xmlns:p14="http://schemas.microsoft.com/office/powerpoint/2010/main" val="1468738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Harbert is the acting collaborating physician as required by Ohio law. He is a family medicine physician at Unity Health Network in Cuyahoga Falls. He is available for NP consultation but does not actively see patients on campus.  </a:t>
            </a:r>
          </a:p>
        </p:txBody>
      </p:sp>
      <p:sp>
        <p:nvSpPr>
          <p:cNvPr id="4" name="Slide Number Placeholder 3"/>
          <p:cNvSpPr>
            <a:spLocks noGrp="1"/>
          </p:cNvSpPr>
          <p:nvPr>
            <p:ph type="sldNum" sz="quarter" idx="5"/>
          </p:nvPr>
        </p:nvSpPr>
        <p:spPr/>
        <p:txBody>
          <a:bodyPr/>
          <a:lstStyle/>
          <a:p>
            <a:fld id="{F0BE03E5-D1EF-476A-AD91-687B1EE6C557}" type="slidenum">
              <a:rPr lang="en-US" smtClean="0"/>
              <a:t>4</a:t>
            </a:fld>
            <a:endParaRPr lang="en-US"/>
          </a:p>
        </p:txBody>
      </p:sp>
    </p:spTree>
    <p:extLst>
      <p:ext uri="{BB962C8B-B14F-4D97-AF65-F5344CB8AC3E}">
        <p14:creationId xmlns:p14="http://schemas.microsoft.com/office/powerpoint/2010/main" val="19957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not see employees with work related injuries or worker’s compensation cases. </a:t>
            </a:r>
          </a:p>
          <a:p>
            <a:r>
              <a:rPr lang="en-US" dirty="0"/>
              <a:t>Medications are provided as part of a visit with the provider.</a:t>
            </a:r>
          </a:p>
        </p:txBody>
      </p:sp>
      <p:sp>
        <p:nvSpPr>
          <p:cNvPr id="4" name="Slide Number Placeholder 3"/>
          <p:cNvSpPr>
            <a:spLocks noGrp="1"/>
          </p:cNvSpPr>
          <p:nvPr>
            <p:ph type="sldNum" sz="quarter" idx="5"/>
          </p:nvPr>
        </p:nvSpPr>
        <p:spPr/>
        <p:txBody>
          <a:bodyPr/>
          <a:lstStyle/>
          <a:p>
            <a:fld id="{F0BE03E5-D1EF-476A-AD91-687B1EE6C557}" type="slidenum">
              <a:rPr lang="en-US" smtClean="0"/>
              <a:t>5</a:t>
            </a:fld>
            <a:endParaRPr lang="en-US"/>
          </a:p>
        </p:txBody>
      </p:sp>
    </p:spTree>
    <p:extLst>
      <p:ext uri="{BB962C8B-B14F-4D97-AF65-F5344CB8AC3E}">
        <p14:creationId xmlns:p14="http://schemas.microsoft.com/office/powerpoint/2010/main" val="2212090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to offer a relaxed mental health consultation/treatment room in the Fall with comfortable seating and options to do bright light therapy during the winter months. Bright light therapy helps with seasonal affective disorder, especially in the winter when people feel more depressive symptoms due to lack of vitamin D from the sun. </a:t>
            </a:r>
          </a:p>
        </p:txBody>
      </p:sp>
      <p:sp>
        <p:nvSpPr>
          <p:cNvPr id="4" name="Slide Number Placeholder 3"/>
          <p:cNvSpPr>
            <a:spLocks noGrp="1"/>
          </p:cNvSpPr>
          <p:nvPr>
            <p:ph type="sldNum" sz="quarter" idx="5"/>
          </p:nvPr>
        </p:nvSpPr>
        <p:spPr/>
        <p:txBody>
          <a:bodyPr/>
          <a:lstStyle/>
          <a:p>
            <a:fld id="{F0BE03E5-D1EF-476A-AD91-687B1EE6C557}" type="slidenum">
              <a:rPr lang="en-US" smtClean="0"/>
              <a:t>6</a:t>
            </a:fld>
            <a:endParaRPr lang="en-US"/>
          </a:p>
        </p:txBody>
      </p:sp>
    </p:spTree>
    <p:extLst>
      <p:ext uri="{BB962C8B-B14F-4D97-AF65-F5344CB8AC3E}">
        <p14:creationId xmlns:p14="http://schemas.microsoft.com/office/powerpoint/2010/main" val="59957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Services does not participate in worker’s compensation claims or provide services related to a workers compensation claim. </a:t>
            </a:r>
          </a:p>
        </p:txBody>
      </p:sp>
      <p:sp>
        <p:nvSpPr>
          <p:cNvPr id="4" name="Slide Number Placeholder 3"/>
          <p:cNvSpPr>
            <a:spLocks noGrp="1"/>
          </p:cNvSpPr>
          <p:nvPr>
            <p:ph type="sldNum" sz="quarter" idx="5"/>
          </p:nvPr>
        </p:nvSpPr>
        <p:spPr/>
        <p:txBody>
          <a:bodyPr/>
          <a:lstStyle/>
          <a:p>
            <a:fld id="{F0BE03E5-D1EF-476A-AD91-687B1EE6C557}" type="slidenum">
              <a:rPr lang="en-US" smtClean="0"/>
              <a:t>7</a:t>
            </a:fld>
            <a:endParaRPr lang="en-US"/>
          </a:p>
        </p:txBody>
      </p:sp>
    </p:spTree>
    <p:extLst>
      <p:ext uri="{BB962C8B-B14F-4D97-AF65-F5344CB8AC3E}">
        <p14:creationId xmlns:p14="http://schemas.microsoft.com/office/powerpoint/2010/main" val="3013743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041E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899FD-F8AE-E443-A2F6-2D3475A27614}"/>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473308" y="1122363"/>
            <a:ext cx="8197385" cy="2387600"/>
          </a:xfrm>
        </p:spPr>
        <p:txBody>
          <a:bodyPr lIns="0" tIns="0" rIns="0" bIns="0" anchor="b">
            <a:noAutofit/>
          </a:bodyPr>
          <a:lstStyle>
            <a:lvl1pPr algn="l">
              <a:defRPr sz="6000" cap="all" spc="75"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473308" y="3602038"/>
            <a:ext cx="8197385" cy="1655762"/>
          </a:xfrm>
          <a:prstGeom prst="rect">
            <a:avLst/>
          </a:prstGeom>
        </p:spPr>
        <p:txBody>
          <a:bodyPr lIns="0" tIns="0" rIns="0" bIns="0">
            <a:noAutofit/>
          </a:bodyPr>
          <a:lstStyle>
            <a:lvl1pPr marL="0" indent="0" algn="l">
              <a:buNone/>
              <a:defRPr sz="2700">
                <a:solidFill>
                  <a:schemeClr val="bg1"/>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Graphic 6">
            <a:extLst>
              <a:ext uri="{FF2B5EF4-FFF2-40B4-BE49-F238E27FC236}">
                <a16:creationId xmlns:a16="http://schemas.microsoft.com/office/drawing/2014/main" id="{35C8CD65-8B95-6F49-866F-118D605EBBF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362608" y="5951623"/>
            <a:ext cx="1308085" cy="558794"/>
          </a:xfrm>
          <a:prstGeom prst="rect">
            <a:avLst/>
          </a:prstGeom>
        </p:spPr>
      </p:pic>
      <p:cxnSp>
        <p:nvCxnSpPr>
          <p:cNvPr id="8" name="Straight Connector 7">
            <a:extLst>
              <a:ext uri="{FF2B5EF4-FFF2-40B4-BE49-F238E27FC236}">
                <a16:creationId xmlns:a16="http://schemas.microsoft.com/office/drawing/2014/main" id="{C5E44B96-9B76-D14E-ACF3-7144347FCD7F}"/>
              </a:ext>
            </a:extLst>
          </p:cNvPr>
          <p:cNvCxnSpPr/>
          <p:nvPr userDrawn="1"/>
        </p:nvCxnSpPr>
        <p:spPr>
          <a:xfrm>
            <a:off x="473308" y="5721180"/>
            <a:ext cx="8197385"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5">
            <a:extLst>
              <a:ext uri="{FF2B5EF4-FFF2-40B4-BE49-F238E27FC236}">
                <a16:creationId xmlns:a16="http://schemas.microsoft.com/office/drawing/2014/main" id="{A7FF35A2-5C5B-9443-A3D8-4D6A1DF24FE7}"/>
              </a:ext>
            </a:extLst>
          </p:cNvPr>
          <p:cNvSpPr>
            <a:spLocks noGrp="1"/>
          </p:cNvSpPr>
          <p:nvPr>
            <p:ph type="body" sz="quarter" idx="15" hasCustomPrompt="1"/>
          </p:nvPr>
        </p:nvSpPr>
        <p:spPr>
          <a:xfrm>
            <a:off x="473308"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3" name="TextBox 22">
            <a:extLst>
              <a:ext uri="{FF2B5EF4-FFF2-40B4-BE49-F238E27FC236}">
                <a16:creationId xmlns:a16="http://schemas.microsoft.com/office/drawing/2014/main" id="{E67B252F-CFCB-BE48-886C-D4E113BC4D1C}"/>
              </a:ext>
            </a:extLst>
          </p:cNvPr>
          <p:cNvSpPr txBox="1"/>
          <p:nvPr userDrawn="1"/>
        </p:nvSpPr>
        <p:spPr>
          <a:xfrm>
            <a:off x="4541801"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August 24,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02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886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1573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022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1A4A43D-6E1F-F544-9C17-7F03890F09FB}"/>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12F82459-1B0A-ED4D-8E2A-B2F5E8F16413}"/>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23011B8-29CE-4540-9F7B-4E7EC2680332}"/>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16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A82D67-8B99-4A4E-AD2C-26851899850A}"/>
              </a:ext>
            </a:extLst>
          </p:cNvPr>
          <p:cNvSpPr/>
          <p:nvPr userDrawn="1"/>
        </p:nvSpPr>
        <p:spPr>
          <a:xfrm>
            <a:off x="1" y="0"/>
            <a:ext cx="3756990"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Box 9">
            <a:extLst>
              <a:ext uri="{FF2B5EF4-FFF2-40B4-BE49-F238E27FC236}">
                <a16:creationId xmlns:a16="http://schemas.microsoft.com/office/drawing/2014/main" id="{78CE94EC-592F-F747-96CA-B134450792FF}"/>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6B6E49C1-5D36-9E45-8FA4-51BCF677C94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015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C75D5A-511F-7E45-B9F0-4EE36EB538E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13691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91EB79FE-A84B-D04F-851A-61661A8B515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DF3D79D4-2FE0-604F-B7F6-3004266CDAA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A8755384-0657-2D4F-89DB-43B6F745932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88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5AB82-9E26-4D48-B592-8CA72D5474FC}"/>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6543675" y="365125"/>
            <a:ext cx="1971675" cy="565798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65798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BDB581BA-CB62-8944-B758-D71BAA6C5BA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1" name="Graphic 10">
            <a:extLst>
              <a:ext uri="{FF2B5EF4-FFF2-40B4-BE49-F238E27FC236}">
                <a16:creationId xmlns:a16="http://schemas.microsoft.com/office/drawing/2014/main" id="{43755BC2-15F9-8747-B3AA-AF9CE20F2E3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821828" y="6172714"/>
            <a:ext cx="1112214" cy="475121"/>
          </a:xfrm>
          <a:prstGeom prst="rect">
            <a:avLst/>
          </a:prstGeom>
        </p:spPr>
      </p:pic>
      <p:cxnSp>
        <p:nvCxnSpPr>
          <p:cNvPr id="12" name="Straight Connector 11">
            <a:extLst>
              <a:ext uri="{FF2B5EF4-FFF2-40B4-BE49-F238E27FC236}">
                <a16:creationId xmlns:a16="http://schemas.microsoft.com/office/drawing/2014/main" id="{413CD532-F17B-E740-B51B-02F6182DD384}"/>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449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rgbClr val="041E4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7223A9-D871-8142-A87A-BE156457A781}"/>
              </a:ext>
            </a:extLst>
          </p:cNvPr>
          <p:cNvPicPr>
            <a:picLocks noChangeAspect="1"/>
          </p:cNvPicPr>
          <p:nvPr userDrawn="1"/>
        </p:nvPicPr>
        <p:blipFill rotWithShape="1">
          <a:blip r:embed="rId2"/>
          <a:srcRect l="996" t="5810" r="795" b="25539"/>
          <a:stretch/>
        </p:blipFill>
        <p:spPr>
          <a:xfrm rot="16200000">
            <a:off x="4127154" y="1841153"/>
            <a:ext cx="6858005" cy="3175687"/>
          </a:xfrm>
          <a:prstGeom prst="rect">
            <a:avLst/>
          </a:prstGeom>
        </p:spPr>
      </p:pic>
      <p:pic>
        <p:nvPicPr>
          <p:cNvPr id="11" name="Picture 10">
            <a:extLst>
              <a:ext uri="{FF2B5EF4-FFF2-40B4-BE49-F238E27FC236}">
                <a16:creationId xmlns:a16="http://schemas.microsoft.com/office/drawing/2014/main" id="{3DA87849-F4CC-D543-B821-90B0154A0F2A}"/>
              </a:ext>
            </a:extLst>
          </p:cNvPr>
          <p:cNvPicPr>
            <a:picLocks noChangeAspect="1"/>
          </p:cNvPicPr>
          <p:nvPr userDrawn="1"/>
        </p:nvPicPr>
        <p:blipFill>
          <a:blip r:embed="rId3">
            <a:alphaModFix amt="46000"/>
          </a:blip>
          <a:stretch>
            <a:fillRect/>
          </a:stretch>
        </p:blipFill>
        <p:spPr>
          <a:xfrm>
            <a:off x="5968310" y="0"/>
            <a:ext cx="3175688" cy="1575554"/>
          </a:xfrm>
          <a:prstGeom prst="rect">
            <a:avLst/>
          </a:prstGeom>
        </p:spPr>
      </p:pic>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031873" y="248504"/>
            <a:ext cx="981075" cy="4191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6"/>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6" name="Text Placeholder 25">
            <a:extLst>
              <a:ext uri="{FF2B5EF4-FFF2-40B4-BE49-F238E27FC236}">
                <a16:creationId xmlns:a16="http://schemas.microsoft.com/office/drawing/2014/main" id="{85EEBCC6-D9C3-A04C-84D6-E0EAC530DB09}"/>
              </a:ext>
            </a:extLst>
          </p:cNvPr>
          <p:cNvSpPr>
            <a:spLocks noGrp="1"/>
          </p:cNvSpPr>
          <p:nvPr>
            <p:ph type="body" sz="quarter" idx="15" hasCustomPrompt="1"/>
          </p:nvPr>
        </p:nvSpPr>
        <p:spPr>
          <a:xfrm>
            <a:off x="48577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August 24,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5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DD08C5-12D6-314D-BB01-F838ADE6620E}"/>
              </a:ext>
            </a:extLst>
          </p:cNvPr>
          <p:cNvSpPr/>
          <p:nvPr userDrawn="1"/>
        </p:nvSpPr>
        <p:spPr>
          <a:xfrm>
            <a:off x="4943" y="0"/>
            <a:ext cx="9139057"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6B1B761A-27A7-E640-AAA0-157C2096C616}"/>
              </a:ext>
            </a:extLst>
          </p:cNvPr>
          <p:cNvSpPr>
            <a:spLocks noGrp="1"/>
          </p:cNvSpPr>
          <p:nvPr>
            <p:ph type="pic" sz="quarter" idx="16"/>
          </p:nvPr>
        </p:nvSpPr>
        <p:spPr>
          <a:xfrm>
            <a:off x="5968310" y="0"/>
            <a:ext cx="3175690" cy="6858000"/>
          </a:xfrm>
        </p:spPr>
        <p:txBody>
          <a:bodyPr/>
          <a:lstStyle/>
          <a:p>
            <a:endParaRPr lang="en-US" dirty="0"/>
          </a:p>
        </p:txBody>
      </p:sp>
      <p:pic>
        <p:nvPicPr>
          <p:cNvPr id="14" name="Graphic 13">
            <a:extLst>
              <a:ext uri="{FF2B5EF4-FFF2-40B4-BE49-F238E27FC236}">
                <a16:creationId xmlns:a16="http://schemas.microsoft.com/office/drawing/2014/main" id="{D1978BA5-72BD-1949-A11D-E2C7D816DA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73308" y="5951622"/>
            <a:ext cx="1087135" cy="464407"/>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473308" y="1817715"/>
            <a:ext cx="5226246" cy="164620"/>
          </a:xfrm>
        </p:spPr>
        <p:txBody>
          <a:bodyPr lIns="0" tIns="0" rIns="0" bIns="0" anchor="t" anchorCtr="0">
            <a:noAutofit/>
          </a:bodyPr>
          <a:lstStyle>
            <a:lvl1pPr algn="ctr">
              <a:defRPr sz="1050" b="1" cap="all" spc="75"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473308" y="2149831"/>
            <a:ext cx="5226246" cy="3028088"/>
          </a:xfrm>
          <a:prstGeom prst="rect">
            <a:avLst/>
          </a:prstGeom>
        </p:spPr>
        <p:txBody>
          <a:bodyPr lIns="0" tIns="0" rIns="0" bIns="0">
            <a:noAutofit/>
          </a:bodyPr>
          <a:lstStyle>
            <a:lvl1pPr marL="0" indent="0" algn="ctr">
              <a:lnSpc>
                <a:spcPts val="5625"/>
              </a:lnSpc>
              <a:buNone/>
              <a:defRPr sz="5400">
                <a:solidFill>
                  <a:srgbClr val="A89968"/>
                </a:solidFill>
                <a:latin typeface="Georgia" panose="02040502050405020303"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a:t>
            </a:r>
            <a:br>
              <a:rPr lang="en-US" dirty="0"/>
            </a:br>
            <a:r>
              <a:rPr lang="en-US" dirty="0"/>
              <a:t>title headline goes here.</a:t>
            </a:r>
          </a:p>
        </p:txBody>
      </p:sp>
      <p:cxnSp>
        <p:nvCxnSpPr>
          <p:cNvPr id="8" name="Straight Connector 7">
            <a:extLst>
              <a:ext uri="{FF2B5EF4-FFF2-40B4-BE49-F238E27FC236}">
                <a16:creationId xmlns:a16="http://schemas.microsoft.com/office/drawing/2014/main" id="{C5E44B96-9B76-D14E-ACF3-7144347FCD7F}"/>
              </a:ext>
            </a:extLst>
          </p:cNvPr>
          <p:cNvCxnSpPr>
            <a:cxnSpLocks/>
          </p:cNvCxnSpPr>
          <p:nvPr userDrawn="1"/>
        </p:nvCxnSpPr>
        <p:spPr>
          <a:xfrm>
            <a:off x="473308" y="5721180"/>
            <a:ext cx="5226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4E6F9784-A60F-3A47-B581-E2EB1E6FA38A}"/>
              </a:ext>
            </a:extLst>
          </p:cNvPr>
          <p:cNvPicPr>
            <a:picLocks noChangeAspect="1"/>
          </p:cNvPicPr>
          <p:nvPr userDrawn="1"/>
        </p:nvPicPr>
        <p:blipFill>
          <a:blip r:embed="rId4"/>
          <a:srcRect/>
          <a:stretch/>
        </p:blipFill>
        <p:spPr>
          <a:xfrm>
            <a:off x="2779924" y="889189"/>
            <a:ext cx="632894" cy="632894"/>
          </a:xfrm>
          <a:prstGeom prst="rect">
            <a:avLst/>
          </a:prstGeom>
        </p:spPr>
      </p:pic>
      <p:cxnSp>
        <p:nvCxnSpPr>
          <p:cNvPr id="20" name="Straight Connector 19">
            <a:extLst>
              <a:ext uri="{FF2B5EF4-FFF2-40B4-BE49-F238E27FC236}">
                <a16:creationId xmlns:a16="http://schemas.microsoft.com/office/drawing/2014/main" id="{1794235D-B38D-3B4F-A7D1-312883C95350}"/>
              </a:ext>
            </a:extLst>
          </p:cNvPr>
          <p:cNvCxnSpPr/>
          <p:nvPr userDrawn="1"/>
        </p:nvCxnSpPr>
        <p:spPr>
          <a:xfrm>
            <a:off x="3086431" y="-191069"/>
            <a:ext cx="0" cy="928523"/>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FF47D01F-1089-684D-8AC5-52A84883759B}"/>
              </a:ext>
            </a:extLst>
          </p:cNvPr>
          <p:cNvSpPr txBox="1"/>
          <p:nvPr userDrawn="1"/>
        </p:nvSpPr>
        <p:spPr>
          <a:xfrm>
            <a:off x="3025046" y="5951624"/>
            <a:ext cx="2674509" cy="161583"/>
          </a:xfrm>
          <a:prstGeom prst="rect">
            <a:avLst/>
          </a:prstGeom>
          <a:noFill/>
        </p:spPr>
        <p:txBody>
          <a:bodyPr wrap="square" lIns="0" tIns="0" rIns="0" bIns="0" rtlCol="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050" dirty="0">
                <a:solidFill>
                  <a:schemeClr val="bg1"/>
                </a:solidFill>
                <a:latin typeface="Arial" panose="020B0604020202020204" pitchFamily="34" charset="0"/>
                <a:cs typeface="Arial" panose="020B0604020202020204" pitchFamily="34" charset="0"/>
              </a:rPr>
              <a:t>Presenter name</a:t>
            </a:r>
            <a:br>
              <a:rPr lang="en-US" sz="1050" dirty="0">
                <a:solidFill>
                  <a:schemeClr val="bg1"/>
                </a:solidFill>
                <a:latin typeface="Arial" panose="020B0604020202020204" pitchFamily="34" charset="0"/>
                <a:cs typeface="Arial" panose="020B0604020202020204" pitchFamily="34" charset="0"/>
              </a:rPr>
            </a:br>
            <a:r>
              <a:rPr lang="en-US" sz="1050" dirty="0">
                <a:solidFill>
                  <a:schemeClr val="bg1"/>
                </a:solidFill>
                <a:latin typeface="Arial" panose="020B0604020202020204" pitchFamily="34" charset="0"/>
                <a:cs typeface="Arial" panose="020B0604020202020204" pitchFamily="34" charset="0"/>
              </a:rPr>
              <a:t>Title, Department</a:t>
            </a:r>
          </a:p>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August 24, 2023</a:t>
            </a:fld>
            <a:endParaRPr lang="en-US" sz="10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466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A8996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47EDA7E-9600-A445-BD08-18A82ABED34B}"/>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490298" y="2953265"/>
            <a:ext cx="4964456" cy="1609210"/>
          </a:xfrm>
        </p:spPr>
        <p:txBody>
          <a:bodyPr lIns="0" tIns="0" rIns="0" bIns="0" anchor="t" anchorCtr="0">
            <a:noAutofit/>
          </a:bodyPr>
          <a:lstStyle>
            <a:lvl1pPr>
              <a:defRPr sz="4500" cap="all" spc="75"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490298" y="4829176"/>
            <a:ext cx="4964456" cy="595440"/>
          </a:xfrm>
          <a:prstGeom prst="rect">
            <a:avLst/>
          </a:prstGeom>
        </p:spPr>
        <p:txBody>
          <a:bodyPr lIns="0" tIns="0" rIns="0" bIns="0">
            <a:noAutofit/>
          </a:bodyPr>
          <a:lstStyle>
            <a:lvl1pPr marL="0" indent="0">
              <a:buNone/>
              <a:defRPr sz="2250">
                <a:solidFill>
                  <a:srgbClr val="041E42"/>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495061" y="2250003"/>
            <a:ext cx="4542235" cy="436563"/>
          </a:xfrm>
          <a:prstGeom prst="rect">
            <a:avLst/>
          </a:prstGeom>
        </p:spPr>
        <p:txBody>
          <a:bodyPr lIns="0" tIns="0" rIns="0" bIns="0" anchor="b" anchorCtr="0">
            <a:noAutofit/>
          </a:bodyPr>
          <a:lstStyle>
            <a:lvl1pPr marL="0" indent="0">
              <a:buNone/>
              <a:defRPr sz="1050" b="1" cap="all" spc="75"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495061" y="5523468"/>
            <a:ext cx="564732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42D5FF7-C44F-5149-AC5F-9B7A8D72CC3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33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D97C0F9-3EF1-024C-88FF-B7B3D56B3480}"/>
              </a:ext>
            </a:extLst>
          </p:cNvPr>
          <p:cNvPicPr>
            <a:picLocks noChangeAspect="1"/>
          </p:cNvPicPr>
          <p:nvPr userDrawn="1"/>
        </p:nvPicPr>
        <p:blipFill>
          <a:blip r:embed="rId2"/>
          <a:srcRect/>
          <a:stretch/>
        </p:blipFill>
        <p:spPr>
          <a:xfrm>
            <a:off x="0" y="0"/>
            <a:ext cx="9144000" cy="6858000"/>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491503" y="2953265"/>
            <a:ext cx="4964456" cy="1609210"/>
          </a:xfrm>
        </p:spPr>
        <p:txBody>
          <a:bodyPr lIns="0" tIns="0" rIns="0" bIns="0" anchor="t" anchorCtr="0">
            <a:noAutofit/>
          </a:bodyPr>
          <a:lstStyle>
            <a:lvl1pPr>
              <a:defRPr sz="5400" cap="all" spc="75" baseline="0">
                <a:solidFill>
                  <a:srgbClr val="041E42"/>
                </a:solidFill>
                <a:latin typeface="Impact" panose="020B080603090205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491503" y="5198586"/>
            <a:ext cx="4964456" cy="595440"/>
          </a:xfrm>
          <a:prstGeom prst="rect">
            <a:avLst/>
          </a:prstGeom>
        </p:spPr>
        <p:txBody>
          <a:bodyPr lIns="0" tIns="0" rIns="0" bIns="0">
            <a:noAutofit/>
          </a:bodyPr>
          <a:lstStyle>
            <a:lvl1pPr marL="0" indent="0">
              <a:buNone/>
              <a:defRPr sz="3000">
                <a:solidFill>
                  <a:srgbClr val="004C9D"/>
                </a:solidFill>
                <a:latin typeface="Georgia" panose="020405020504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496266" y="2250003"/>
            <a:ext cx="4542235" cy="436563"/>
          </a:xfrm>
          <a:prstGeom prst="rect">
            <a:avLst/>
          </a:prstGeom>
        </p:spPr>
        <p:txBody>
          <a:bodyPr lIns="0" tIns="0" rIns="0" bIns="0" anchor="b" anchorCtr="0">
            <a:noAutofit/>
          </a:bodyPr>
          <a:lstStyle>
            <a:lvl1pPr marL="0" indent="0">
              <a:buNone/>
              <a:defRPr sz="1400" b="1" cap="all" spc="75"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496266" y="5892878"/>
            <a:ext cx="4771473"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2E26DA4-655B-2946-B7D6-97ACB07E886D}"/>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2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388C09-1C04-D749-9B9A-1954A04E0B73}"/>
              </a:ext>
            </a:extLst>
          </p:cNvPr>
          <p:cNvPicPr>
            <a:picLocks noChangeAspect="1"/>
          </p:cNvPicPr>
          <p:nvPr userDrawn="1"/>
        </p:nvPicPr>
        <p:blipFill>
          <a:blip r:embed="rId2"/>
          <a:srcRect/>
          <a:stretch/>
        </p:blipFill>
        <p:spPr>
          <a:xfrm>
            <a:off x="0" y="0"/>
            <a:ext cx="9144000" cy="6858000"/>
          </a:xfrm>
          <a:prstGeom prst="rect">
            <a:avLst/>
          </a:prstGeom>
        </p:spPr>
      </p:pic>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3"/>
          <a:srcRect/>
          <a:stretch/>
        </p:blipFill>
        <p:spPr>
          <a:xfrm>
            <a:off x="4334191" y="5091566"/>
            <a:ext cx="475620" cy="593618"/>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412976" y="2213555"/>
            <a:ext cx="318050" cy="25788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2097157" y="2743843"/>
            <a:ext cx="4949686" cy="2082800"/>
          </a:xfrm>
        </p:spPr>
        <p:txBody>
          <a:bodyPr anchor="ctr" anchorCtr="0">
            <a:noAutofit/>
          </a:bodyPr>
          <a:lstStyle>
            <a:lvl1pPr marL="0" indent="0" algn="ctr">
              <a:lnSpc>
                <a:spcPct val="100000"/>
              </a:lnSpc>
              <a:buNone/>
              <a:defRPr sz="2500">
                <a:solidFill>
                  <a:srgbClr val="041E42"/>
                </a:solidFill>
                <a:latin typeface="Georgia" panose="02040502050405020303" pitchFamily="18" charset="0"/>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sp>
        <p:nvSpPr>
          <p:cNvPr id="13" name="TextBox 12">
            <a:extLst>
              <a:ext uri="{FF2B5EF4-FFF2-40B4-BE49-F238E27FC236}">
                <a16:creationId xmlns:a16="http://schemas.microsoft.com/office/drawing/2014/main" id="{65FDACFB-45AC-344D-87C8-0EC29BCC247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pic>
        <p:nvPicPr>
          <p:cNvPr id="15" name="Graphic 14">
            <a:extLst>
              <a:ext uri="{FF2B5EF4-FFF2-40B4-BE49-F238E27FC236}">
                <a16:creationId xmlns:a16="http://schemas.microsoft.com/office/drawing/2014/main" id="{9EEDA355-16BA-4045-AB40-B2E42E52C788}"/>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7821828" y="6172714"/>
            <a:ext cx="1112214" cy="475121"/>
          </a:xfrm>
          <a:prstGeom prst="rect">
            <a:avLst/>
          </a:prstGeom>
        </p:spPr>
      </p:pic>
      <p:cxnSp>
        <p:nvCxnSpPr>
          <p:cNvPr id="16" name="Straight Connector 15">
            <a:extLst>
              <a:ext uri="{FF2B5EF4-FFF2-40B4-BE49-F238E27FC236}">
                <a16:creationId xmlns:a16="http://schemas.microsoft.com/office/drawing/2014/main" id="{AF0596CC-E67E-4D43-8335-B5EC617C230E}"/>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62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18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59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056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7BACB3-57D2-274D-AAA8-1235CE8B7DDA}"/>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5977466" y="2888628"/>
            <a:ext cx="2929471" cy="3773037"/>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Graphic 6">
            <a:extLst>
              <a:ext uri="{FF2B5EF4-FFF2-40B4-BE49-F238E27FC236}">
                <a16:creationId xmlns:a16="http://schemas.microsoft.com/office/drawing/2014/main" id="{06DD9963-F0D9-1E47-870E-622FC055FF58}"/>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7821828" y="6172714"/>
            <a:ext cx="1112214" cy="475121"/>
          </a:xfrm>
          <a:prstGeom prst="rect">
            <a:avLst/>
          </a:prstGeom>
        </p:spPr>
      </p:pic>
      <p:cxnSp>
        <p:nvCxnSpPr>
          <p:cNvPr id="8" name="Straight Connector 7">
            <a:extLst>
              <a:ext uri="{FF2B5EF4-FFF2-40B4-BE49-F238E27FC236}">
                <a16:creationId xmlns:a16="http://schemas.microsoft.com/office/drawing/2014/main" id="{D400E7E4-26A6-9D4E-8217-560389A19CAD}"/>
              </a:ext>
            </a:extLst>
          </p:cNvPr>
          <p:cNvCxnSpPr>
            <a:cxnSpLocks/>
          </p:cNvCxnSpPr>
          <p:nvPr userDrawn="1"/>
        </p:nvCxnSpPr>
        <p:spPr>
          <a:xfrm>
            <a:off x="490298" y="6357554"/>
            <a:ext cx="7242345"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3B9EB1D-AE07-7246-984D-F4D46B6F5165}"/>
              </a:ext>
            </a:extLst>
          </p:cNvPr>
          <p:cNvSpPr txBox="1"/>
          <p:nvPr userDrawn="1"/>
        </p:nvSpPr>
        <p:spPr>
          <a:xfrm>
            <a:off x="490298" y="6455393"/>
            <a:ext cx="1956810" cy="138499"/>
          </a:xfrm>
          <a:prstGeom prst="rect">
            <a:avLst/>
          </a:prstGeom>
          <a:noFill/>
        </p:spPr>
        <p:txBody>
          <a:bodyPr wrap="square" lIns="0" tIns="0" rIns="0" bIns="0" rtlCol="0">
            <a:spAutoFit/>
          </a:bodyPr>
          <a:lstStyle/>
          <a:p>
            <a:fld id="{69C1D678-CE18-BA40-AE41-60E7006BDE26}" type="slidenum">
              <a:rPr lang="en-US" sz="900" smtClean="0">
                <a:solidFill>
                  <a:srgbClr val="041E42"/>
                </a:solidFill>
                <a:latin typeface="Arial" panose="020B0604020202020204" pitchFamily="34" charset="0"/>
                <a:cs typeface="Arial" panose="020B0604020202020204" pitchFamily="34" charset="0"/>
              </a:rPr>
              <a:t>‹#›</a:t>
            </a:fld>
            <a:endParaRPr lang="en-US" sz="900" dirty="0">
              <a:solidFill>
                <a:srgbClr val="041E42"/>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6264575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cap="all" baseline="0">
          <a:solidFill>
            <a:srgbClr val="041E42"/>
          </a:solidFill>
          <a:latin typeface="Impact" panose="020B080603090205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ealthservices@uakron.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ealthservices@uakron.edu"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hyperlink" Target="mailto:rivas@uakron.edu"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mailto:healthservices@uakron.edu"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FA7B1F-6327-F3C3-83D8-80DA38A21A5D}"/>
              </a:ext>
            </a:extLst>
          </p:cNvPr>
          <p:cNvSpPr>
            <a:spLocks noGrp="1"/>
          </p:cNvSpPr>
          <p:nvPr>
            <p:ph type="subTitle" idx="1"/>
          </p:nvPr>
        </p:nvSpPr>
        <p:spPr>
          <a:xfrm>
            <a:off x="110836" y="2180826"/>
            <a:ext cx="5805054" cy="3499538"/>
          </a:xfrm>
        </p:spPr>
        <p:txBody>
          <a:bodyPr/>
          <a:lstStyle/>
          <a:p>
            <a:pPr>
              <a:lnSpc>
                <a:spcPct val="100000"/>
              </a:lnSpc>
              <a:spcBef>
                <a:spcPts val="0"/>
              </a:spcBef>
            </a:pPr>
            <a:r>
              <a:rPr lang="en-US" sz="4000" dirty="0">
                <a:latin typeface="Arial" panose="020B0604020202020204" pitchFamily="34" charset="0"/>
                <a:cs typeface="Arial" panose="020B0604020202020204" pitchFamily="34" charset="0"/>
              </a:rPr>
              <a:t>The University of Akron</a:t>
            </a:r>
          </a:p>
          <a:p>
            <a:pPr>
              <a:lnSpc>
                <a:spcPct val="100000"/>
              </a:lnSpc>
              <a:spcBef>
                <a:spcPts val="0"/>
              </a:spcBef>
            </a:pPr>
            <a:endParaRPr lang="en-US" sz="1200" dirty="0">
              <a:latin typeface="Arial" panose="020B0604020202020204" pitchFamily="34" charset="0"/>
              <a:cs typeface="Arial" panose="020B0604020202020204" pitchFamily="34" charset="0"/>
            </a:endParaRPr>
          </a:p>
          <a:p>
            <a:pPr>
              <a:lnSpc>
                <a:spcPct val="100000"/>
              </a:lnSpc>
              <a:spcBef>
                <a:spcPts val="0"/>
              </a:spcBef>
            </a:pPr>
            <a:r>
              <a:rPr lang="en-US" sz="4000" dirty="0">
                <a:latin typeface="Arial" panose="020B0604020202020204" pitchFamily="34" charset="0"/>
                <a:cs typeface="Arial" panose="020B0604020202020204" pitchFamily="34" charset="0"/>
              </a:rPr>
              <a:t>Student Health Services</a:t>
            </a:r>
          </a:p>
        </p:txBody>
      </p:sp>
      <p:sp>
        <p:nvSpPr>
          <p:cNvPr id="4" name="Text Placeholder 3">
            <a:extLst>
              <a:ext uri="{FF2B5EF4-FFF2-40B4-BE49-F238E27FC236}">
                <a16:creationId xmlns:a16="http://schemas.microsoft.com/office/drawing/2014/main" id="{4EC65C56-63D3-D38F-D8F8-C4498DC8175E}"/>
              </a:ext>
            </a:extLst>
          </p:cNvPr>
          <p:cNvSpPr>
            <a:spLocks noGrp="1"/>
          </p:cNvSpPr>
          <p:nvPr>
            <p:ph type="body" sz="quarter" idx="15"/>
          </p:nvPr>
        </p:nvSpPr>
        <p:spPr>
          <a:xfrm>
            <a:off x="485775" y="5951623"/>
            <a:ext cx="2492952" cy="558800"/>
          </a:xfrm>
        </p:spPr>
        <p:txBody>
          <a:bodyPr/>
          <a:lstStyle/>
          <a:p>
            <a:r>
              <a:rPr lang="en-US" sz="1400" dirty="0"/>
              <a:t>Marisa Porter, BSN, RN</a:t>
            </a:r>
          </a:p>
          <a:p>
            <a:endParaRPr lang="en-US" sz="1400" dirty="0"/>
          </a:p>
          <a:p>
            <a:r>
              <a:rPr lang="en-US" sz="1400" dirty="0">
                <a:hlinkClick r:id="rId2"/>
              </a:rPr>
              <a:t>healthservices@uakron.edu</a:t>
            </a:r>
            <a:endParaRPr lang="en-US" sz="1400" dirty="0"/>
          </a:p>
          <a:p>
            <a:endParaRPr lang="en-US" dirty="0"/>
          </a:p>
        </p:txBody>
      </p:sp>
    </p:spTree>
    <p:extLst>
      <p:ext uri="{BB962C8B-B14F-4D97-AF65-F5344CB8AC3E}">
        <p14:creationId xmlns:p14="http://schemas.microsoft.com/office/powerpoint/2010/main" val="4899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4CAB-B736-3C27-49D6-7A416CC1F4F3}"/>
              </a:ext>
            </a:extLst>
          </p:cNvPr>
          <p:cNvSpPr>
            <a:spLocks noGrp="1"/>
          </p:cNvSpPr>
          <p:nvPr>
            <p:ph type="title"/>
          </p:nvPr>
        </p:nvSpPr>
        <p:spPr/>
        <p:txBody>
          <a:bodyPr/>
          <a:lstStyle/>
          <a:p>
            <a:pPr algn="ctr"/>
            <a:r>
              <a:rPr lang="en-US" dirty="0"/>
              <a:t>Student Health Services</a:t>
            </a:r>
          </a:p>
        </p:txBody>
      </p:sp>
      <p:sp>
        <p:nvSpPr>
          <p:cNvPr id="3" name="Content Placeholder 2">
            <a:extLst>
              <a:ext uri="{FF2B5EF4-FFF2-40B4-BE49-F238E27FC236}">
                <a16:creationId xmlns:a16="http://schemas.microsoft.com/office/drawing/2014/main" id="{0D0BF3B9-EC04-28D9-0406-54C1D383CAE9}"/>
              </a:ext>
            </a:extLst>
          </p:cNvPr>
          <p:cNvSpPr>
            <a:spLocks noGrp="1"/>
          </p:cNvSpPr>
          <p:nvPr>
            <p:ph idx="1"/>
          </p:nvPr>
        </p:nvSpPr>
        <p:spPr>
          <a:xfrm>
            <a:off x="503959" y="1659805"/>
            <a:ext cx="7886700" cy="4351338"/>
          </a:xfrm>
        </p:spPr>
        <p:txBody>
          <a:bodyPr/>
          <a:lstStyle/>
          <a:p>
            <a:pPr marL="0" indent="0">
              <a:buNone/>
            </a:pPr>
            <a:r>
              <a:rPr lang="en-US" sz="2400" b="1" dirty="0">
                <a:latin typeface="Arial" panose="020B0604020202020204" pitchFamily="34" charset="0"/>
                <a:cs typeface="Arial" panose="020B0604020202020204" pitchFamily="34" charset="0"/>
              </a:rPr>
              <a:t>Location:</a:t>
            </a:r>
          </a:p>
          <a:p>
            <a:pPr marL="0" indent="0">
              <a:buNone/>
            </a:pPr>
            <a:r>
              <a:rPr lang="en-US" sz="2000" dirty="0">
                <a:latin typeface="Arial" panose="020B0604020202020204" pitchFamily="34" charset="0"/>
                <a:cs typeface="Arial" panose="020B0604020202020204" pitchFamily="34" charset="0"/>
              </a:rPr>
              <a:t>   Inside the Recreation and Wellness Center</a:t>
            </a:r>
          </a:p>
          <a:p>
            <a:pPr marL="0" indent="0">
              <a:buNone/>
            </a:pPr>
            <a:r>
              <a:rPr lang="en-US" sz="2000" dirty="0">
                <a:latin typeface="Arial" panose="020B0604020202020204" pitchFamily="34" charset="0"/>
                <a:cs typeface="Arial" panose="020B0604020202020204" pitchFamily="34" charset="0"/>
              </a:rPr>
              <a:t>   2</a:t>
            </a:r>
            <a:r>
              <a:rPr lang="en-US" sz="2000" baseline="30000" dirty="0">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floor, Suite #260    </a:t>
            </a:r>
          </a:p>
          <a:p>
            <a:pPr marL="0" indent="0">
              <a:buNone/>
            </a:pPr>
            <a:r>
              <a:rPr lang="en-US" sz="2000" dirty="0">
                <a:latin typeface="Arial" panose="020B0604020202020204" pitchFamily="34" charset="0"/>
                <a:cs typeface="Arial" panose="020B0604020202020204" pitchFamily="34" charset="0"/>
              </a:rPr>
              <a:t>                                                                                            </a:t>
            </a:r>
          </a:p>
          <a:p>
            <a:pPr marL="0" indent="0">
              <a:buNone/>
            </a:pPr>
            <a:r>
              <a:rPr lang="en-US" sz="2400" b="1" dirty="0">
                <a:latin typeface="Arial" panose="020B0604020202020204" pitchFamily="34" charset="0"/>
                <a:cs typeface="Arial" panose="020B0604020202020204" pitchFamily="34" charset="0"/>
              </a:rPr>
              <a:t>Contact Information:</a:t>
            </a:r>
          </a:p>
          <a:p>
            <a:pPr marL="0" indent="0">
              <a:buNone/>
            </a:pPr>
            <a:r>
              <a:rPr lang="en-US" sz="1800" dirty="0">
                <a:latin typeface="Arial" panose="020B0604020202020204" pitchFamily="34" charset="0"/>
                <a:cs typeface="Arial" panose="020B0604020202020204" pitchFamily="34" charset="0"/>
              </a:rPr>
              <a:t>    382 Carroll Street, Suite 260</a:t>
            </a:r>
          </a:p>
          <a:p>
            <a:pPr marL="0" indent="0">
              <a:buNone/>
            </a:pPr>
            <a:r>
              <a:rPr lang="en-US" sz="1800" dirty="0">
                <a:latin typeface="Arial" panose="020B0604020202020204" pitchFamily="34" charset="0"/>
                <a:cs typeface="Arial" panose="020B0604020202020204" pitchFamily="34" charset="0"/>
              </a:rPr>
              <a:t>    Akron, Ohio 44325-1101</a:t>
            </a:r>
          </a:p>
          <a:p>
            <a:pPr marL="0" indent="0">
              <a:buNone/>
            </a:pPr>
            <a:r>
              <a:rPr lang="en-US" sz="1800" dirty="0">
                <a:latin typeface="Arial" panose="020B0604020202020204" pitchFamily="34" charset="0"/>
                <a:cs typeface="Arial" panose="020B0604020202020204" pitchFamily="34" charset="0"/>
              </a:rPr>
              <a:t>    330-972-7808</a:t>
            </a:r>
          </a:p>
          <a:p>
            <a:pPr marL="0" indent="0">
              <a:buNone/>
            </a:pP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a:rPr>
              <a:t>healthservices@uakron.edu</a:t>
            </a:r>
            <a:r>
              <a:rPr lang="en-US" sz="1800" dirty="0">
                <a:latin typeface="Arial" panose="020B0604020202020204" pitchFamily="34" charset="0"/>
                <a:cs typeface="Arial" panose="020B0604020202020204" pitchFamily="34" charset="0"/>
              </a:rPr>
              <a:t>  </a:t>
            </a:r>
          </a:p>
          <a:p>
            <a:pPr marL="0" indent="0">
              <a:buNone/>
            </a:pPr>
            <a:r>
              <a:rPr lang="en-US" sz="1800" dirty="0">
                <a:latin typeface="Arial" panose="020B0604020202020204" pitchFamily="34" charset="0"/>
                <a:cs typeface="Arial" panose="020B0604020202020204" pitchFamily="34" charset="0"/>
              </a:rPr>
              <a:t>    Visits are primarily via scheduled appointments</a:t>
            </a:r>
          </a:p>
          <a:p>
            <a:pPr marL="0" indent="0">
              <a:buNone/>
            </a:pPr>
            <a:r>
              <a:rPr lang="en-US" sz="1800" dirty="0">
                <a:latin typeface="Arial" panose="020B0604020202020204" pitchFamily="34" charset="0"/>
                <a:cs typeface="Arial" panose="020B0604020202020204" pitchFamily="34" charset="0"/>
              </a:rPr>
              <a:t>    Walk-ins are based on availability</a:t>
            </a:r>
          </a:p>
        </p:txBody>
      </p:sp>
    </p:spTree>
    <p:extLst>
      <p:ext uri="{BB962C8B-B14F-4D97-AF65-F5344CB8AC3E}">
        <p14:creationId xmlns:p14="http://schemas.microsoft.com/office/powerpoint/2010/main" val="340928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34CAB-B736-3C27-49D6-7A416CC1F4F3}"/>
              </a:ext>
            </a:extLst>
          </p:cNvPr>
          <p:cNvSpPr>
            <a:spLocks noGrp="1"/>
          </p:cNvSpPr>
          <p:nvPr>
            <p:ph type="title"/>
          </p:nvPr>
        </p:nvSpPr>
        <p:spPr/>
        <p:txBody>
          <a:bodyPr/>
          <a:lstStyle/>
          <a:p>
            <a:pPr algn="ctr"/>
            <a:r>
              <a:rPr lang="en-US" dirty="0"/>
              <a:t>Student Health Services</a:t>
            </a:r>
          </a:p>
        </p:txBody>
      </p:sp>
      <p:sp>
        <p:nvSpPr>
          <p:cNvPr id="3" name="Content Placeholder 2">
            <a:extLst>
              <a:ext uri="{FF2B5EF4-FFF2-40B4-BE49-F238E27FC236}">
                <a16:creationId xmlns:a16="http://schemas.microsoft.com/office/drawing/2014/main" id="{0D0BF3B9-EC04-28D9-0406-54C1D383CAE9}"/>
              </a:ext>
            </a:extLst>
          </p:cNvPr>
          <p:cNvSpPr>
            <a:spLocks noGrp="1"/>
          </p:cNvSpPr>
          <p:nvPr>
            <p:ph idx="1"/>
          </p:nvPr>
        </p:nvSpPr>
        <p:spPr/>
        <p:txBody>
          <a:bodyPr/>
          <a:lstStyle/>
          <a:p>
            <a:pPr marL="0" indent="0">
              <a:buNone/>
            </a:pPr>
            <a:r>
              <a:rPr lang="en-US" sz="2400" b="1" dirty="0">
                <a:latin typeface="Arial" panose="020B0604020202020204" pitchFamily="34" charset="0"/>
                <a:cs typeface="Arial" panose="020B0604020202020204" pitchFamily="34" charset="0"/>
              </a:rPr>
              <a:t>Academic Year Hours:</a:t>
            </a:r>
          </a:p>
          <a:p>
            <a:pPr marL="0" indent="0">
              <a:buNone/>
            </a:pPr>
            <a:r>
              <a:rPr lang="en-US" sz="2000" dirty="0">
                <a:latin typeface="Arial" panose="020B0604020202020204" pitchFamily="34" charset="0"/>
                <a:cs typeface="Arial" panose="020B0604020202020204" pitchFamily="34" charset="0"/>
              </a:rPr>
              <a:t>Monday through Friday</a:t>
            </a:r>
          </a:p>
          <a:p>
            <a:pPr marL="0" indent="0">
              <a:buNone/>
            </a:pPr>
            <a:r>
              <a:rPr lang="en-US" sz="2000" dirty="0">
                <a:latin typeface="Arial" panose="020B0604020202020204" pitchFamily="34" charset="0"/>
                <a:cs typeface="Arial" panose="020B0604020202020204" pitchFamily="34" charset="0"/>
              </a:rPr>
              <a:t>8:00am to 5:00pm</a:t>
            </a:r>
          </a:p>
          <a:p>
            <a:pPr marL="0" indent="0">
              <a:buNone/>
            </a:pPr>
            <a:r>
              <a:rPr lang="en-US" sz="2000" dirty="0">
                <a:latin typeface="Arial" panose="020B0604020202020204" pitchFamily="34" charset="0"/>
                <a:cs typeface="Arial" panose="020B0604020202020204" pitchFamily="34" charset="0"/>
              </a:rPr>
              <a:t>Closed daily from 12:00pm to 1:00pm for lunch</a:t>
            </a:r>
          </a:p>
          <a:p>
            <a:pPr marL="0" indent="0">
              <a:buNone/>
            </a:pPr>
            <a:endParaRPr lang="en-US" sz="2400" b="1"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Summer Hours:</a:t>
            </a:r>
          </a:p>
          <a:p>
            <a:pPr marL="0" indent="0">
              <a:buNone/>
            </a:pPr>
            <a:r>
              <a:rPr lang="en-US" sz="2000" dirty="0">
                <a:latin typeface="Arial" panose="020B0604020202020204" pitchFamily="34" charset="0"/>
                <a:cs typeface="Arial" panose="020B0604020202020204" pitchFamily="34" charset="0"/>
              </a:rPr>
              <a:t>Monday through Friday</a:t>
            </a:r>
          </a:p>
          <a:p>
            <a:pPr marL="0" indent="0">
              <a:buNone/>
            </a:pPr>
            <a:r>
              <a:rPr lang="en-US" sz="2000" dirty="0">
                <a:latin typeface="Arial" panose="020B0604020202020204" pitchFamily="34" charset="0"/>
                <a:cs typeface="Arial" panose="020B0604020202020204" pitchFamily="34" charset="0"/>
              </a:rPr>
              <a:t>8:00am to 4:30pm</a:t>
            </a:r>
          </a:p>
          <a:p>
            <a:pPr marL="0" indent="0">
              <a:buNone/>
            </a:pPr>
            <a:r>
              <a:rPr lang="en-US" sz="2000" dirty="0">
                <a:latin typeface="Arial" panose="020B0604020202020204" pitchFamily="34" charset="0"/>
                <a:cs typeface="Arial" panose="020B0604020202020204" pitchFamily="34" charset="0"/>
              </a:rPr>
              <a:t>Closed daily from 12:00pm to 12:30pm for lunch</a:t>
            </a:r>
          </a:p>
        </p:txBody>
      </p:sp>
    </p:spTree>
    <p:extLst>
      <p:ext uri="{BB962C8B-B14F-4D97-AF65-F5344CB8AC3E}">
        <p14:creationId xmlns:p14="http://schemas.microsoft.com/office/powerpoint/2010/main" val="60312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A1C1-325B-8F30-1B35-D9FCD3B1A5CB}"/>
              </a:ext>
            </a:extLst>
          </p:cNvPr>
          <p:cNvSpPr>
            <a:spLocks noGrp="1"/>
          </p:cNvSpPr>
          <p:nvPr>
            <p:ph type="title"/>
          </p:nvPr>
        </p:nvSpPr>
        <p:spPr>
          <a:xfrm>
            <a:off x="840763" y="88501"/>
            <a:ext cx="7886700" cy="1325563"/>
          </a:xfrm>
        </p:spPr>
        <p:txBody>
          <a:bodyPr/>
          <a:lstStyle/>
          <a:p>
            <a:pPr algn="ctr"/>
            <a:r>
              <a:rPr lang="en-US" dirty="0"/>
              <a:t>Staffing</a:t>
            </a:r>
          </a:p>
        </p:txBody>
      </p:sp>
      <p:pic>
        <p:nvPicPr>
          <p:cNvPr id="6" name="Content Placeholder 5" descr="A group of women standing in front of a sign&#10;&#10;Description automatically generated with medium confidence">
            <a:extLst>
              <a:ext uri="{FF2B5EF4-FFF2-40B4-BE49-F238E27FC236}">
                <a16:creationId xmlns:a16="http://schemas.microsoft.com/office/drawing/2014/main" id="{72B8EE8E-A02C-3540-A2CD-8771C8A33907}"/>
              </a:ext>
            </a:extLst>
          </p:cNvPr>
          <p:cNvPicPr>
            <a:picLocks noGrp="1" noChangeAspect="1"/>
          </p:cNvPicPr>
          <p:nvPr>
            <p:ph sz="half" idx="1"/>
          </p:nvPr>
        </p:nvPicPr>
        <p:blipFill>
          <a:blip r:embed="rId3"/>
          <a:stretch>
            <a:fillRect/>
          </a:stretch>
        </p:blipFill>
        <p:spPr>
          <a:xfrm>
            <a:off x="343348" y="1046020"/>
            <a:ext cx="2288821" cy="1783184"/>
          </a:xfrm>
          <a:prstGeom prst="rect">
            <a:avLst/>
          </a:prstGeom>
          <a:ln>
            <a:noFill/>
          </a:ln>
          <a:effectLst>
            <a:softEdge rad="112500"/>
          </a:effectLst>
        </p:spPr>
      </p:pic>
      <p:sp>
        <p:nvSpPr>
          <p:cNvPr id="4" name="Content Placeholder 3">
            <a:extLst>
              <a:ext uri="{FF2B5EF4-FFF2-40B4-BE49-F238E27FC236}">
                <a16:creationId xmlns:a16="http://schemas.microsoft.com/office/drawing/2014/main" id="{050FCDF8-BE70-F824-51B6-26337DD2E95C}"/>
              </a:ext>
            </a:extLst>
          </p:cNvPr>
          <p:cNvSpPr>
            <a:spLocks noGrp="1"/>
          </p:cNvSpPr>
          <p:nvPr>
            <p:ph sz="half" idx="2"/>
          </p:nvPr>
        </p:nvSpPr>
        <p:spPr>
          <a:xfrm>
            <a:off x="5500350" y="1513000"/>
            <a:ext cx="3886200" cy="4351338"/>
          </a:xfrm>
        </p:spPr>
        <p:txBody>
          <a:bodyPr/>
          <a:lstStyle/>
          <a:p>
            <a:r>
              <a:rPr lang="en-US" dirty="0">
                <a:latin typeface="Arial" panose="020B0604020202020204" pitchFamily="34" charset="0"/>
                <a:cs typeface="Arial" panose="020B0604020202020204" pitchFamily="34" charset="0"/>
              </a:rPr>
              <a:t>Board-Certified Family Nurse Practitioners</a:t>
            </a:r>
          </a:p>
          <a:p>
            <a:r>
              <a:rPr lang="en-US" dirty="0">
                <a:latin typeface="Arial" panose="020B0604020202020204" pitchFamily="34" charset="0"/>
                <a:cs typeface="Arial" panose="020B0604020202020204" pitchFamily="34" charset="0"/>
              </a:rPr>
              <a:t>Registered Nurse</a:t>
            </a:r>
          </a:p>
          <a:p>
            <a:r>
              <a:rPr lang="en-US" dirty="0">
                <a:latin typeface="Arial" panose="020B0604020202020204" pitchFamily="34" charset="0"/>
                <a:cs typeface="Arial" panose="020B0604020202020204" pitchFamily="34" charset="0"/>
              </a:rPr>
              <a:t>Licensed Practical Nurse</a:t>
            </a:r>
          </a:p>
          <a:p>
            <a:r>
              <a:rPr lang="en-US" dirty="0">
                <a:latin typeface="Arial" panose="020B0604020202020204" pitchFamily="34" charset="0"/>
                <a:cs typeface="Arial" panose="020B0604020202020204" pitchFamily="34" charset="0"/>
              </a:rPr>
              <a:t>Medical Secretary </a:t>
            </a:r>
          </a:p>
        </p:txBody>
      </p:sp>
      <p:pic>
        <p:nvPicPr>
          <p:cNvPr id="8" name="Picture 7" descr="A person with blonde hair&#10;&#10;Description automatically generated with low confidence">
            <a:extLst>
              <a:ext uri="{FF2B5EF4-FFF2-40B4-BE49-F238E27FC236}">
                <a16:creationId xmlns:a16="http://schemas.microsoft.com/office/drawing/2014/main" id="{CD10E9D0-B281-E9FF-0721-34DA200558F4}"/>
              </a:ext>
            </a:extLst>
          </p:cNvPr>
          <p:cNvPicPr>
            <a:picLocks noChangeAspect="1"/>
          </p:cNvPicPr>
          <p:nvPr/>
        </p:nvPicPr>
        <p:blipFill>
          <a:blip r:embed="rId4"/>
          <a:stretch>
            <a:fillRect/>
          </a:stretch>
        </p:blipFill>
        <p:spPr>
          <a:xfrm>
            <a:off x="2646721" y="1458508"/>
            <a:ext cx="1740025" cy="1928628"/>
          </a:xfrm>
          <a:prstGeom prst="rect">
            <a:avLst/>
          </a:prstGeom>
          <a:ln>
            <a:noFill/>
          </a:ln>
          <a:effectLst>
            <a:softEdge rad="112500"/>
          </a:effectLst>
        </p:spPr>
      </p:pic>
      <p:pic>
        <p:nvPicPr>
          <p:cNvPr id="5" name="Picture 4" descr="A couple of women wearing blue scrubs&#10;&#10;Description automatically generated with low confidence">
            <a:extLst>
              <a:ext uri="{FF2B5EF4-FFF2-40B4-BE49-F238E27FC236}">
                <a16:creationId xmlns:a16="http://schemas.microsoft.com/office/drawing/2014/main" id="{EE632C8D-A222-9768-59B4-77419AA929F0}"/>
              </a:ext>
            </a:extLst>
          </p:cNvPr>
          <p:cNvPicPr>
            <a:picLocks noChangeAspect="1"/>
          </p:cNvPicPr>
          <p:nvPr/>
        </p:nvPicPr>
        <p:blipFill>
          <a:blip r:embed="rId5"/>
          <a:stretch>
            <a:fillRect/>
          </a:stretch>
        </p:blipFill>
        <p:spPr>
          <a:xfrm>
            <a:off x="384682" y="2908395"/>
            <a:ext cx="2089150" cy="1878174"/>
          </a:xfrm>
          <a:prstGeom prst="rect">
            <a:avLst/>
          </a:prstGeom>
          <a:ln>
            <a:noFill/>
          </a:ln>
          <a:effectLst>
            <a:softEdge rad="112500"/>
          </a:effectLst>
        </p:spPr>
      </p:pic>
      <p:pic>
        <p:nvPicPr>
          <p:cNvPr id="9" name="Picture 8" descr="A person and person standing in front of a sign&#10;&#10;Description automatically generated">
            <a:extLst>
              <a:ext uri="{FF2B5EF4-FFF2-40B4-BE49-F238E27FC236}">
                <a16:creationId xmlns:a16="http://schemas.microsoft.com/office/drawing/2014/main" id="{3D83CFA6-B2D1-51BA-9A4E-0D95173C9CD6}"/>
              </a:ext>
            </a:extLst>
          </p:cNvPr>
          <p:cNvPicPr>
            <a:picLocks noChangeAspect="1"/>
          </p:cNvPicPr>
          <p:nvPr/>
        </p:nvPicPr>
        <p:blipFill>
          <a:blip r:embed="rId6"/>
          <a:stretch>
            <a:fillRect/>
          </a:stretch>
        </p:blipFill>
        <p:spPr>
          <a:xfrm>
            <a:off x="2562687" y="3479622"/>
            <a:ext cx="2161928" cy="2130053"/>
          </a:xfrm>
          <a:prstGeom prst="rect">
            <a:avLst/>
          </a:prstGeom>
          <a:ln>
            <a:noFill/>
          </a:ln>
          <a:effectLst>
            <a:softEdge rad="112500"/>
          </a:effectLst>
        </p:spPr>
      </p:pic>
      <p:pic>
        <p:nvPicPr>
          <p:cNvPr id="3" name="Picture 2">
            <a:extLst>
              <a:ext uri="{FF2B5EF4-FFF2-40B4-BE49-F238E27FC236}">
                <a16:creationId xmlns:a16="http://schemas.microsoft.com/office/drawing/2014/main" id="{8F95E2E2-BACD-0918-734E-2CB934963804}"/>
              </a:ext>
            </a:extLst>
          </p:cNvPr>
          <p:cNvPicPr>
            <a:picLocks noChangeAspect="1"/>
          </p:cNvPicPr>
          <p:nvPr/>
        </p:nvPicPr>
        <p:blipFill>
          <a:blip r:embed="rId7"/>
          <a:stretch>
            <a:fillRect/>
          </a:stretch>
        </p:blipFill>
        <p:spPr>
          <a:xfrm>
            <a:off x="665063" y="4838587"/>
            <a:ext cx="1645389" cy="1645389"/>
          </a:xfrm>
          <a:prstGeom prst="rect">
            <a:avLst/>
          </a:prstGeom>
          <a:effectLst>
            <a:outerShdw blurRad="393700" sx="102000" sy="102000" algn="ctr" rotWithShape="0">
              <a:prstClr val="black">
                <a:alpha val="40000"/>
              </a:prstClr>
            </a:outerShdw>
          </a:effectLst>
        </p:spPr>
      </p:pic>
    </p:spTree>
    <p:extLst>
      <p:ext uri="{BB962C8B-B14F-4D97-AF65-F5344CB8AC3E}">
        <p14:creationId xmlns:p14="http://schemas.microsoft.com/office/powerpoint/2010/main" val="2493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21A3-E7E4-8DF8-35B1-AD86D020A548}"/>
              </a:ext>
            </a:extLst>
          </p:cNvPr>
          <p:cNvSpPr>
            <a:spLocks noGrp="1"/>
          </p:cNvSpPr>
          <p:nvPr>
            <p:ph type="title"/>
          </p:nvPr>
        </p:nvSpPr>
        <p:spPr>
          <a:xfrm>
            <a:off x="2844700" y="104055"/>
            <a:ext cx="7886700" cy="824482"/>
          </a:xfrm>
        </p:spPr>
        <p:txBody>
          <a:bodyPr/>
          <a:lstStyle/>
          <a:p>
            <a:pPr algn="ctr"/>
            <a:r>
              <a:rPr lang="en-US" dirty="0"/>
              <a:t>Services</a:t>
            </a:r>
          </a:p>
        </p:txBody>
      </p:sp>
      <p:sp>
        <p:nvSpPr>
          <p:cNvPr id="3" name="Content Placeholder 2">
            <a:extLst>
              <a:ext uri="{FF2B5EF4-FFF2-40B4-BE49-F238E27FC236}">
                <a16:creationId xmlns:a16="http://schemas.microsoft.com/office/drawing/2014/main" id="{B64C4D42-1089-1ED8-8784-37793E6C7E42}"/>
              </a:ext>
            </a:extLst>
          </p:cNvPr>
          <p:cNvSpPr>
            <a:spLocks noGrp="1"/>
          </p:cNvSpPr>
          <p:nvPr>
            <p:ph idx="1"/>
          </p:nvPr>
        </p:nvSpPr>
        <p:spPr>
          <a:xfrm>
            <a:off x="222708" y="648060"/>
            <a:ext cx="8301520" cy="6209940"/>
          </a:xfrm>
        </p:spPr>
        <p:txBody>
          <a:bodyPr/>
          <a:lstStyle/>
          <a:p>
            <a:pPr marL="0" indent="0">
              <a:buNone/>
            </a:pPr>
            <a:endParaRPr lang="en-US" sz="1200" dirty="0"/>
          </a:p>
          <a:p>
            <a:pPr marL="0" indent="0">
              <a:spcBef>
                <a:spcPts val="0"/>
              </a:spcBef>
              <a:buNone/>
            </a:pPr>
            <a:r>
              <a:rPr lang="en-US" sz="1200" dirty="0">
                <a:latin typeface="Arial" panose="020B0604020202020204" pitchFamily="34" charset="0"/>
                <a:cs typeface="Arial" panose="020B0604020202020204" pitchFamily="34" charset="0"/>
              </a:rPr>
              <a:t>Services are available to enrolled degree seeking students and employees of the University of Akron</a:t>
            </a:r>
          </a:p>
          <a:p>
            <a:pPr marL="0" indent="0">
              <a:spcBef>
                <a:spcPts val="0"/>
              </a:spcBef>
              <a:buNone/>
            </a:pPr>
            <a:endParaRPr lang="en-US" sz="500" dirty="0">
              <a:latin typeface="Arial" panose="020B0604020202020204" pitchFamily="34" charset="0"/>
              <a:cs typeface="Arial" panose="020B0604020202020204" pitchFamily="34" charset="0"/>
            </a:endParaRPr>
          </a:p>
          <a:p>
            <a:pPr>
              <a:lnSpc>
                <a:spcPct val="150000"/>
              </a:lnSpc>
              <a:spcBef>
                <a:spcPts val="0"/>
              </a:spcBef>
            </a:pPr>
            <a:r>
              <a:rPr lang="en-US" sz="1200" dirty="0">
                <a:latin typeface="Arial" panose="020B0604020202020204" pitchFamily="34" charset="0"/>
                <a:cs typeface="Arial" panose="020B0604020202020204" pitchFamily="34" charset="0"/>
              </a:rPr>
              <a:t>Diagnosis and treatment for acute illnesses and injuries</a:t>
            </a:r>
          </a:p>
          <a:p>
            <a:pPr>
              <a:lnSpc>
                <a:spcPct val="150000"/>
              </a:lnSpc>
              <a:spcBef>
                <a:spcPts val="0"/>
              </a:spcBef>
            </a:pPr>
            <a:r>
              <a:rPr lang="en-US" sz="1200" dirty="0">
                <a:latin typeface="Arial" panose="020B0604020202020204" pitchFamily="34" charset="0"/>
                <a:cs typeface="Arial" panose="020B0604020202020204" pitchFamily="34" charset="0"/>
              </a:rPr>
              <a:t>Physical exams for university related programs and employment</a:t>
            </a:r>
          </a:p>
          <a:p>
            <a:pPr>
              <a:lnSpc>
                <a:spcPct val="150000"/>
              </a:lnSpc>
              <a:spcBef>
                <a:spcPts val="0"/>
              </a:spcBef>
            </a:pPr>
            <a:r>
              <a:rPr lang="en-US" sz="1200" dirty="0">
                <a:latin typeface="Arial" panose="020B0604020202020204" pitchFamily="34" charset="0"/>
                <a:cs typeface="Arial" panose="020B0604020202020204" pitchFamily="34" charset="0"/>
              </a:rPr>
              <a:t>Diagnostic blood work</a:t>
            </a:r>
          </a:p>
          <a:p>
            <a:pPr>
              <a:lnSpc>
                <a:spcPct val="150000"/>
              </a:lnSpc>
              <a:spcBef>
                <a:spcPts val="0"/>
              </a:spcBef>
            </a:pPr>
            <a:r>
              <a:rPr lang="en-US" sz="1200" dirty="0">
                <a:latin typeface="Arial" panose="020B0604020202020204" pitchFamily="34" charset="0"/>
                <a:cs typeface="Arial" panose="020B0604020202020204" pitchFamily="34" charset="0"/>
              </a:rPr>
              <a:t>In-office rapid testing for Strep, Flu, Covid, rapid urinalysis and pregnancy testing</a:t>
            </a:r>
          </a:p>
          <a:p>
            <a:pPr>
              <a:lnSpc>
                <a:spcPct val="150000"/>
              </a:lnSpc>
              <a:spcBef>
                <a:spcPts val="0"/>
              </a:spcBef>
            </a:pPr>
            <a:r>
              <a:rPr lang="en-US" sz="1200" dirty="0">
                <a:latin typeface="Arial" panose="020B0604020202020204" pitchFamily="34" charset="0"/>
                <a:cs typeface="Arial" panose="020B0604020202020204" pitchFamily="34" charset="0"/>
              </a:rPr>
              <a:t>On site medications (antibiotics, cough/cold medications, non-narcotic pain medications, topical creams/ointments, oral birth control, Plan B, oral steroids, antifungals, antidepressants, inhalers, and eye and ear drops)</a:t>
            </a:r>
          </a:p>
          <a:p>
            <a:pPr>
              <a:lnSpc>
                <a:spcPct val="150000"/>
              </a:lnSpc>
              <a:spcBef>
                <a:spcPts val="0"/>
              </a:spcBef>
            </a:pPr>
            <a:r>
              <a:rPr lang="en-US" sz="1200" dirty="0">
                <a:latin typeface="Arial" panose="020B0604020202020204" pitchFamily="34" charset="0"/>
                <a:cs typeface="Arial" panose="020B0604020202020204" pitchFamily="34" charset="0"/>
              </a:rPr>
              <a:t>Nebulizer treatments, ear irrigations, suture/stitch removals (cannot place)</a:t>
            </a:r>
          </a:p>
          <a:p>
            <a:pPr>
              <a:lnSpc>
                <a:spcPct val="150000"/>
              </a:lnSpc>
              <a:spcBef>
                <a:spcPts val="0"/>
              </a:spcBef>
            </a:pPr>
            <a:r>
              <a:rPr lang="en-US" sz="1200" dirty="0">
                <a:latin typeface="Arial" panose="020B0604020202020204" pitchFamily="34" charset="0"/>
                <a:cs typeface="Arial" panose="020B0604020202020204" pitchFamily="34" charset="0"/>
              </a:rPr>
              <a:t>Purchase or rental of crutches</a:t>
            </a:r>
          </a:p>
          <a:p>
            <a:pPr>
              <a:lnSpc>
                <a:spcPct val="150000"/>
              </a:lnSpc>
              <a:spcBef>
                <a:spcPts val="0"/>
              </a:spcBef>
            </a:pPr>
            <a:r>
              <a:rPr lang="en-US" sz="1200" dirty="0">
                <a:latin typeface="Arial" panose="020B0604020202020204" pitchFamily="34" charset="0"/>
                <a:cs typeface="Arial" panose="020B0604020202020204" pitchFamily="34" charset="0"/>
              </a:rPr>
              <a:t>Screening and treatment of sexually transmitted infections</a:t>
            </a:r>
          </a:p>
          <a:p>
            <a:pPr>
              <a:lnSpc>
                <a:spcPct val="150000"/>
              </a:lnSpc>
              <a:spcBef>
                <a:spcPts val="0"/>
              </a:spcBef>
            </a:pPr>
            <a:r>
              <a:rPr lang="en-US" sz="1200" dirty="0">
                <a:latin typeface="Arial" panose="020B0604020202020204" pitchFamily="34" charset="0"/>
                <a:cs typeface="Arial" panose="020B0604020202020204" pitchFamily="34" charset="0"/>
              </a:rPr>
              <a:t>Free sexual health preventative products: condoms and dental dams</a:t>
            </a:r>
          </a:p>
          <a:p>
            <a:pPr>
              <a:lnSpc>
                <a:spcPct val="150000"/>
              </a:lnSpc>
              <a:spcBef>
                <a:spcPts val="0"/>
              </a:spcBef>
            </a:pPr>
            <a:r>
              <a:rPr lang="en-US" sz="1200" dirty="0">
                <a:latin typeface="Arial" panose="020B0604020202020204" pitchFamily="34" charset="0"/>
                <a:cs typeface="Arial" panose="020B0604020202020204" pitchFamily="34" charset="0"/>
              </a:rPr>
              <a:t>Women’s health/wellness needs including PAP smears and contraceptive counseling</a:t>
            </a:r>
          </a:p>
          <a:p>
            <a:pPr>
              <a:lnSpc>
                <a:spcPct val="150000"/>
              </a:lnSpc>
              <a:spcBef>
                <a:spcPts val="0"/>
              </a:spcBef>
            </a:pPr>
            <a:r>
              <a:rPr lang="en-US" sz="1200" dirty="0">
                <a:latin typeface="Arial" panose="020B0604020202020204" pitchFamily="34" charset="0"/>
                <a:cs typeface="Arial" panose="020B0604020202020204" pitchFamily="34" charset="0"/>
              </a:rPr>
              <a:t>Men’s health/wellness needs</a:t>
            </a:r>
          </a:p>
          <a:p>
            <a:pPr>
              <a:lnSpc>
                <a:spcPct val="150000"/>
              </a:lnSpc>
              <a:spcBef>
                <a:spcPts val="0"/>
              </a:spcBef>
            </a:pPr>
            <a:r>
              <a:rPr lang="en-US" sz="1200" dirty="0">
                <a:latin typeface="Arial" panose="020B0604020202020204" pitchFamily="34" charset="0"/>
                <a:cs typeface="Arial" panose="020B0604020202020204" pitchFamily="34" charset="0"/>
              </a:rPr>
              <a:t>Vaccines and injection assistance</a:t>
            </a:r>
          </a:p>
          <a:p>
            <a:pPr>
              <a:lnSpc>
                <a:spcPct val="150000"/>
              </a:lnSpc>
              <a:spcBef>
                <a:spcPts val="0"/>
              </a:spcBef>
            </a:pPr>
            <a:r>
              <a:rPr lang="en-US" sz="1200" dirty="0">
                <a:latin typeface="Arial" panose="020B0604020202020204" pitchFamily="34" charset="0"/>
                <a:cs typeface="Arial" panose="020B0604020202020204" pitchFamily="34" charset="0"/>
              </a:rPr>
              <a:t>Flu Vaccine Clinics in October every year</a:t>
            </a:r>
          </a:p>
          <a:p>
            <a:pPr>
              <a:lnSpc>
                <a:spcPct val="150000"/>
              </a:lnSpc>
              <a:spcBef>
                <a:spcPts val="0"/>
              </a:spcBef>
            </a:pPr>
            <a:r>
              <a:rPr lang="en-US" sz="1200" dirty="0">
                <a:latin typeface="Arial" panose="020B0604020202020204" pitchFamily="34" charset="0"/>
                <a:cs typeface="Arial" panose="020B0604020202020204" pitchFamily="34" charset="0"/>
              </a:rPr>
              <a:t>Allergy injections in collaboration with an established Allergist practice </a:t>
            </a:r>
          </a:p>
          <a:p>
            <a:pPr>
              <a:lnSpc>
                <a:spcPct val="150000"/>
              </a:lnSpc>
              <a:spcBef>
                <a:spcPts val="0"/>
              </a:spcBef>
            </a:pPr>
            <a:r>
              <a:rPr lang="en-US" sz="1200" dirty="0">
                <a:latin typeface="Arial" panose="020B0604020202020204" pitchFamily="34" charset="0"/>
                <a:cs typeface="Arial" panose="020B0604020202020204" pitchFamily="34" charset="0"/>
              </a:rPr>
              <a:t>Medical management of uncomplicated anxiety and depression; management is in collaboration with the Counseling and Testing Center on campus or a patient’s off-campus therapist/counselor</a:t>
            </a:r>
          </a:p>
          <a:p>
            <a:pPr>
              <a:lnSpc>
                <a:spcPct val="150000"/>
              </a:lnSpc>
              <a:spcBef>
                <a:spcPts val="0"/>
              </a:spcBef>
            </a:pPr>
            <a:r>
              <a:rPr lang="en-US" sz="1200" dirty="0">
                <a:latin typeface="Arial" panose="020B0604020202020204" pitchFamily="34" charset="0"/>
                <a:cs typeface="Arial" panose="020B0604020202020204" pitchFamily="34" charset="0"/>
              </a:rPr>
              <a:t>Alcohol and other drug use/misuse screenings</a:t>
            </a:r>
          </a:p>
          <a:p>
            <a:pPr>
              <a:lnSpc>
                <a:spcPct val="150000"/>
              </a:lnSpc>
              <a:spcBef>
                <a:spcPts val="0"/>
              </a:spcBef>
            </a:pPr>
            <a:r>
              <a:rPr lang="en-US" sz="1200" dirty="0">
                <a:latin typeface="Arial" panose="020B0604020202020204" pitchFamily="34" charset="0"/>
                <a:cs typeface="Arial" panose="020B0604020202020204" pitchFamily="34" charset="0"/>
              </a:rPr>
              <a:t>Guest presentations and campus tabling events on a variety of health and wellness topics</a:t>
            </a:r>
          </a:p>
          <a:p>
            <a:pPr marL="0" indent="0">
              <a:buNone/>
            </a:pPr>
            <a:endParaRPr lang="en-US" dirty="0"/>
          </a:p>
        </p:txBody>
      </p:sp>
    </p:spTree>
    <p:extLst>
      <p:ext uri="{BB962C8B-B14F-4D97-AF65-F5344CB8AC3E}">
        <p14:creationId xmlns:p14="http://schemas.microsoft.com/office/powerpoint/2010/main" val="278182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B794-89D1-F4CC-B56A-C8B294B49F97}"/>
              </a:ext>
            </a:extLst>
          </p:cNvPr>
          <p:cNvSpPr>
            <a:spLocks noGrp="1"/>
          </p:cNvSpPr>
          <p:nvPr>
            <p:ph type="title"/>
          </p:nvPr>
        </p:nvSpPr>
        <p:spPr/>
        <p:txBody>
          <a:bodyPr/>
          <a:lstStyle/>
          <a:p>
            <a:pPr algn="ctr"/>
            <a:r>
              <a:rPr lang="en-US" dirty="0"/>
              <a:t>Health Services Office Tour</a:t>
            </a:r>
          </a:p>
        </p:txBody>
      </p:sp>
      <p:pic>
        <p:nvPicPr>
          <p:cNvPr id="7" name="Picture 6" descr="A picture containing indoor, floor, wall, interior design&#10;&#10;Description automatically generated">
            <a:extLst>
              <a:ext uri="{FF2B5EF4-FFF2-40B4-BE49-F238E27FC236}">
                <a16:creationId xmlns:a16="http://schemas.microsoft.com/office/drawing/2014/main" id="{53487E0A-D4C9-9409-F62E-29A5AC62EE03}"/>
              </a:ext>
            </a:extLst>
          </p:cNvPr>
          <p:cNvPicPr>
            <a:picLocks noChangeAspect="1"/>
          </p:cNvPicPr>
          <p:nvPr/>
        </p:nvPicPr>
        <p:blipFill>
          <a:blip r:embed="rId3"/>
          <a:stretch>
            <a:fillRect/>
          </a:stretch>
        </p:blipFill>
        <p:spPr>
          <a:xfrm>
            <a:off x="342161" y="1473416"/>
            <a:ext cx="2636669" cy="1974418"/>
          </a:xfrm>
          <a:prstGeom prst="rect">
            <a:avLst/>
          </a:prstGeom>
          <a:ln>
            <a:noFill/>
          </a:ln>
          <a:effectLst>
            <a:softEdge rad="112500"/>
          </a:effectLst>
        </p:spPr>
      </p:pic>
      <p:pic>
        <p:nvPicPr>
          <p:cNvPr id="9" name="Picture 8" descr="A picture containing wall, indoor, mirror, interior design&#10;&#10;Description automatically generated">
            <a:extLst>
              <a:ext uri="{FF2B5EF4-FFF2-40B4-BE49-F238E27FC236}">
                <a16:creationId xmlns:a16="http://schemas.microsoft.com/office/drawing/2014/main" id="{1100A352-6EA2-27B1-F8C9-B585F0619D91}"/>
              </a:ext>
            </a:extLst>
          </p:cNvPr>
          <p:cNvPicPr>
            <a:picLocks noChangeAspect="1"/>
          </p:cNvPicPr>
          <p:nvPr/>
        </p:nvPicPr>
        <p:blipFill>
          <a:blip r:embed="rId4"/>
          <a:stretch>
            <a:fillRect/>
          </a:stretch>
        </p:blipFill>
        <p:spPr>
          <a:xfrm>
            <a:off x="2999913" y="1582978"/>
            <a:ext cx="2636670" cy="1905877"/>
          </a:xfrm>
          <a:prstGeom prst="rect">
            <a:avLst/>
          </a:prstGeom>
          <a:ln>
            <a:noFill/>
          </a:ln>
          <a:effectLst>
            <a:softEdge rad="112500"/>
          </a:effectLst>
        </p:spPr>
      </p:pic>
      <p:pic>
        <p:nvPicPr>
          <p:cNvPr id="11" name="Picture 10" descr="A picture containing wall, indoor, shelf, furniture&#10;&#10;Description automatically generated">
            <a:extLst>
              <a:ext uri="{FF2B5EF4-FFF2-40B4-BE49-F238E27FC236}">
                <a16:creationId xmlns:a16="http://schemas.microsoft.com/office/drawing/2014/main" id="{9DE48915-85B3-663E-5ED8-160829912463}"/>
              </a:ext>
            </a:extLst>
          </p:cNvPr>
          <p:cNvPicPr>
            <a:picLocks noChangeAspect="1"/>
          </p:cNvPicPr>
          <p:nvPr/>
        </p:nvPicPr>
        <p:blipFill>
          <a:blip r:embed="rId5"/>
          <a:stretch>
            <a:fillRect/>
          </a:stretch>
        </p:blipFill>
        <p:spPr>
          <a:xfrm rot="5400000">
            <a:off x="423649" y="3814065"/>
            <a:ext cx="2691929" cy="2394013"/>
          </a:xfrm>
          <a:prstGeom prst="rect">
            <a:avLst/>
          </a:prstGeom>
          <a:ln>
            <a:noFill/>
          </a:ln>
          <a:effectLst>
            <a:softEdge rad="112500"/>
          </a:effectLst>
        </p:spPr>
      </p:pic>
      <p:pic>
        <p:nvPicPr>
          <p:cNvPr id="13" name="Picture 12" descr="A chair in a room&#10;&#10;Description automatically generated with low confidence">
            <a:extLst>
              <a:ext uri="{FF2B5EF4-FFF2-40B4-BE49-F238E27FC236}">
                <a16:creationId xmlns:a16="http://schemas.microsoft.com/office/drawing/2014/main" id="{684C00BB-F9AA-8553-2C74-D36A49028702}"/>
              </a:ext>
            </a:extLst>
          </p:cNvPr>
          <p:cNvPicPr>
            <a:picLocks noChangeAspect="1"/>
          </p:cNvPicPr>
          <p:nvPr/>
        </p:nvPicPr>
        <p:blipFill>
          <a:blip r:embed="rId6"/>
          <a:stretch>
            <a:fillRect/>
          </a:stretch>
        </p:blipFill>
        <p:spPr>
          <a:xfrm rot="5400000">
            <a:off x="3048788" y="3962954"/>
            <a:ext cx="2629175" cy="2237173"/>
          </a:xfrm>
          <a:prstGeom prst="rect">
            <a:avLst/>
          </a:prstGeom>
          <a:ln>
            <a:noFill/>
          </a:ln>
          <a:effectLst>
            <a:softEdge rad="112500"/>
          </a:effectLst>
        </p:spPr>
      </p:pic>
      <p:pic>
        <p:nvPicPr>
          <p:cNvPr id="15" name="Picture 14" descr="A picture containing indoor, wall, cabinetry, floor&#10;&#10;Description automatically generated">
            <a:extLst>
              <a:ext uri="{FF2B5EF4-FFF2-40B4-BE49-F238E27FC236}">
                <a16:creationId xmlns:a16="http://schemas.microsoft.com/office/drawing/2014/main" id="{F9BBE014-D50A-EAD9-CC42-BAACA4B06EA9}"/>
              </a:ext>
            </a:extLst>
          </p:cNvPr>
          <p:cNvPicPr>
            <a:picLocks noChangeAspect="1"/>
          </p:cNvPicPr>
          <p:nvPr/>
        </p:nvPicPr>
        <p:blipFill>
          <a:blip r:embed="rId7"/>
          <a:stretch>
            <a:fillRect/>
          </a:stretch>
        </p:blipFill>
        <p:spPr>
          <a:xfrm>
            <a:off x="5626962" y="3766953"/>
            <a:ext cx="2567128" cy="2550990"/>
          </a:xfrm>
          <a:prstGeom prst="rect">
            <a:avLst/>
          </a:prstGeom>
          <a:ln>
            <a:noFill/>
          </a:ln>
          <a:effectLst>
            <a:softEdge rad="112500"/>
          </a:effectLst>
        </p:spPr>
      </p:pic>
      <p:sp>
        <p:nvSpPr>
          <p:cNvPr id="17" name="Content Placeholder 16">
            <a:extLst>
              <a:ext uri="{FF2B5EF4-FFF2-40B4-BE49-F238E27FC236}">
                <a16:creationId xmlns:a16="http://schemas.microsoft.com/office/drawing/2014/main" id="{A5A2D79A-BB8F-EC8B-5132-86C8C4A54C7D}"/>
              </a:ext>
            </a:extLst>
          </p:cNvPr>
          <p:cNvSpPr>
            <a:spLocks noGrp="1"/>
          </p:cNvSpPr>
          <p:nvPr>
            <p:ph idx="1"/>
          </p:nvPr>
        </p:nvSpPr>
        <p:spPr>
          <a:xfrm>
            <a:off x="342161" y="1539636"/>
            <a:ext cx="7886700" cy="4351338"/>
          </a:xfrm>
        </p:spPr>
        <p:txBody>
          <a:bodyPr/>
          <a:lstStyle/>
          <a:p>
            <a:endParaRPr lang="en-US" dirty="0"/>
          </a:p>
          <a:p>
            <a:endParaRPr lang="en-US" dirty="0"/>
          </a:p>
          <a:p>
            <a:endParaRPr lang="en-US" dirty="0"/>
          </a:p>
        </p:txBody>
      </p:sp>
      <p:pic>
        <p:nvPicPr>
          <p:cNvPr id="19" name="Picture 18" descr="A picture containing wall, indoor, floor, door&#10;&#10;Description automatically generated">
            <a:extLst>
              <a:ext uri="{FF2B5EF4-FFF2-40B4-BE49-F238E27FC236}">
                <a16:creationId xmlns:a16="http://schemas.microsoft.com/office/drawing/2014/main" id="{B3AA6294-C5A9-B7DB-9E6D-2949940A996F}"/>
              </a:ext>
            </a:extLst>
          </p:cNvPr>
          <p:cNvPicPr>
            <a:picLocks noChangeAspect="1"/>
          </p:cNvPicPr>
          <p:nvPr/>
        </p:nvPicPr>
        <p:blipFill>
          <a:blip r:embed="rId8"/>
          <a:stretch>
            <a:fillRect/>
          </a:stretch>
        </p:blipFill>
        <p:spPr>
          <a:xfrm>
            <a:off x="5746812" y="1619999"/>
            <a:ext cx="2592278" cy="1905877"/>
          </a:xfrm>
          <a:prstGeom prst="rect">
            <a:avLst/>
          </a:prstGeom>
          <a:ln>
            <a:noFill/>
          </a:ln>
          <a:effectLst>
            <a:softEdge rad="112500"/>
          </a:effectLst>
        </p:spPr>
      </p:pic>
    </p:spTree>
    <p:extLst>
      <p:ext uri="{BB962C8B-B14F-4D97-AF65-F5344CB8AC3E}">
        <p14:creationId xmlns:p14="http://schemas.microsoft.com/office/powerpoint/2010/main" val="160092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DB59-3EB3-093E-EB50-CB0B8C402992}"/>
              </a:ext>
            </a:extLst>
          </p:cNvPr>
          <p:cNvSpPr>
            <a:spLocks noGrp="1"/>
          </p:cNvSpPr>
          <p:nvPr>
            <p:ph type="title"/>
          </p:nvPr>
        </p:nvSpPr>
        <p:spPr>
          <a:xfrm>
            <a:off x="154186" y="263237"/>
            <a:ext cx="3579019" cy="1025236"/>
          </a:xfrm>
        </p:spPr>
        <p:txBody>
          <a:bodyPr/>
          <a:lstStyle/>
          <a:p>
            <a:pPr algn="ctr"/>
            <a:r>
              <a:rPr lang="en-US" dirty="0"/>
              <a:t>Clinic Service Fees</a:t>
            </a:r>
            <a:br>
              <a:rPr lang="en-US" dirty="0"/>
            </a:br>
            <a:endParaRPr lang="en-US" dirty="0"/>
          </a:p>
        </p:txBody>
      </p:sp>
      <p:sp>
        <p:nvSpPr>
          <p:cNvPr id="3" name="Content Placeholder 2">
            <a:extLst>
              <a:ext uri="{FF2B5EF4-FFF2-40B4-BE49-F238E27FC236}">
                <a16:creationId xmlns:a16="http://schemas.microsoft.com/office/drawing/2014/main" id="{88962908-5463-95F5-37BB-F7EE35974149}"/>
              </a:ext>
            </a:extLst>
          </p:cNvPr>
          <p:cNvSpPr>
            <a:spLocks noGrp="1"/>
          </p:cNvSpPr>
          <p:nvPr>
            <p:ph idx="1"/>
          </p:nvPr>
        </p:nvSpPr>
        <p:spPr>
          <a:xfrm>
            <a:off x="247433" y="1052948"/>
            <a:ext cx="8896567" cy="6747164"/>
          </a:xfrm>
        </p:spPr>
        <p:txBody>
          <a:bodyPr/>
          <a:lstStyle/>
          <a:p>
            <a:pPr marL="0" indent="0">
              <a:buNone/>
            </a:pPr>
            <a:r>
              <a:rPr lang="en-US" sz="1600" dirty="0">
                <a:latin typeface="Arial" panose="020B0604020202020204" pitchFamily="34" charset="0"/>
                <a:cs typeface="Arial" panose="020B0604020202020204" pitchFamily="34" charset="0"/>
              </a:rPr>
              <a:t>Payment is due at the time of service. Most visits start at $15.00 (follow-up visits are $5 and physical exam visits are $35) with additional charges for testing, supplies, and/or medications. Average visit cost including onsite testing and medications is $25.00. </a:t>
            </a:r>
          </a:p>
          <a:p>
            <a:pPr marL="0" indent="0">
              <a:buNone/>
            </a:pPr>
            <a:r>
              <a:rPr lang="en-US" sz="1600" dirty="0">
                <a:latin typeface="Arial" panose="020B0604020202020204" pitchFamily="34" charset="0"/>
                <a:cs typeface="Arial" panose="020B0604020202020204" pitchFamily="34" charset="0"/>
              </a:rPr>
              <a:t>We accept cash, credit cards, Apple Pay, and </a:t>
            </a:r>
            <a:r>
              <a:rPr lang="en-US" sz="1600" dirty="0" err="1">
                <a:latin typeface="Arial" panose="020B0604020202020204" pitchFamily="34" charset="0"/>
                <a:cs typeface="Arial" panose="020B0604020202020204" pitchFamily="34" charset="0"/>
              </a:rPr>
              <a:t>Zipcards</a:t>
            </a:r>
            <a:r>
              <a:rPr lang="en-US" sz="1600" dirty="0">
                <a:latin typeface="Arial" panose="020B0604020202020204" pitchFamily="34" charset="0"/>
                <a:cs typeface="Arial" panose="020B0604020202020204" pitchFamily="34" charset="0"/>
              </a:rPr>
              <a:t> (All-Campus dollars only)</a:t>
            </a:r>
          </a:p>
          <a:p>
            <a:pPr marL="0" indent="0">
              <a:buNone/>
            </a:pPr>
            <a:r>
              <a:rPr lang="en-US" sz="1600" dirty="0">
                <a:latin typeface="Arial" panose="020B0604020202020204" pitchFamily="34" charset="0"/>
                <a:cs typeface="Arial" panose="020B0604020202020204" pitchFamily="34" charset="0"/>
              </a:rPr>
              <a:t>We do not bill insurances or HSA cards for services provided within the clinic (visit fees, rapid testing, in-clinic procedures, medications purchased from the clinic stock). We can provide a detailed receipt for you to turn into HSA.</a:t>
            </a:r>
          </a:p>
          <a:p>
            <a:pPr marL="0" indent="0">
              <a:buNone/>
            </a:pPr>
            <a:r>
              <a:rPr lang="en-US" sz="1600" b="1" dirty="0">
                <a:latin typeface="Arial" panose="020B0604020202020204" pitchFamily="34" charset="0"/>
                <a:cs typeface="Arial" panose="020B0604020202020204" pitchFamily="34" charset="0"/>
              </a:rPr>
              <a:t>Send-out Labs: </a:t>
            </a:r>
            <a:r>
              <a:rPr lang="en-US" sz="1600" dirty="0">
                <a:latin typeface="Arial" panose="020B0604020202020204" pitchFamily="34" charset="0"/>
                <a:cs typeface="Arial" panose="020B0604020202020204" pitchFamily="34" charset="0"/>
              </a:rPr>
              <a:t>Health insurance can be used for send-out lab work to Quest Diagnostics labs if requested by the patient (send-out labs: bloodwork, urine cultures, STI specimens, throat cultures, PAP smear specimens, </a:t>
            </a:r>
            <a:r>
              <a:rPr lang="en-US" sz="1600" dirty="0" err="1">
                <a:latin typeface="Arial" panose="020B0604020202020204" pitchFamily="34" charset="0"/>
                <a:cs typeface="Arial" panose="020B0604020202020204" pitchFamily="34" charset="0"/>
              </a:rPr>
              <a:t>etc</a:t>
            </a:r>
            <a:r>
              <a:rPr lang="en-US" sz="1600" dirty="0">
                <a:latin typeface="Arial" panose="020B0604020202020204" pitchFamily="34" charset="0"/>
                <a:cs typeface="Arial" panose="020B0604020202020204" pitchFamily="34" charset="0"/>
              </a:rPr>
              <a:t>). Please bring your insurance card or a front and back copy of it (picture on phone) to your appointment. There is out-of-pocket pricing available for uninsured patients or patients who don’t wish to use insurance for testing.</a:t>
            </a:r>
          </a:p>
          <a:p>
            <a:pPr marL="0" indent="0">
              <a:buNone/>
            </a:pPr>
            <a:r>
              <a:rPr lang="en-US" sz="1600" b="1" dirty="0">
                <a:latin typeface="Arial" panose="020B0604020202020204" pitchFamily="34" charset="0"/>
                <a:cs typeface="Arial" panose="020B0604020202020204" pitchFamily="34" charset="0"/>
              </a:rPr>
              <a:t>Medications: </a:t>
            </a:r>
            <a:r>
              <a:rPr lang="en-US" sz="1600" dirty="0">
                <a:latin typeface="Arial" panose="020B0604020202020204" pitchFamily="34" charset="0"/>
                <a:cs typeface="Arial" panose="020B0604020202020204" pitchFamily="34" charset="0"/>
              </a:rPr>
              <a:t>Patients may purchase medications prescribed by our nurse practitioners from the clinic stock. Patients may request a prescription to fill at the pharmacy if Health Services does not stock the mediation or the patient wishes to use health insurance for the medication.</a:t>
            </a:r>
          </a:p>
          <a:p>
            <a:pPr marL="0" indent="0">
              <a:buNone/>
            </a:pPr>
            <a:r>
              <a:rPr lang="en-US" sz="1600" b="1" dirty="0">
                <a:latin typeface="Arial" panose="020B0604020202020204" pitchFamily="34" charset="0"/>
                <a:cs typeface="Arial" panose="020B0604020202020204" pitchFamily="34" charset="0"/>
              </a:rPr>
              <a:t>International students </a:t>
            </a:r>
            <a:r>
              <a:rPr lang="en-US" sz="1600" dirty="0">
                <a:latin typeface="Arial" panose="020B0604020202020204" pitchFamily="34" charset="0"/>
                <a:cs typeface="Arial" panose="020B0604020202020204" pitchFamily="34" charset="0"/>
              </a:rPr>
              <a:t>with insurance questions should contact Maddy Rivas at </a:t>
            </a:r>
            <a:r>
              <a:rPr lang="en-US" sz="1600" dirty="0">
                <a:latin typeface="Arial" panose="020B0604020202020204" pitchFamily="34" charset="0"/>
                <a:cs typeface="Arial" panose="020B0604020202020204" pitchFamily="34" charset="0"/>
                <a:hlinkClick r:id="rId3"/>
              </a:rPr>
              <a:t>rivas@uakron.edu</a:t>
            </a:r>
            <a:r>
              <a:rPr lang="en-US" sz="1600" dirty="0">
                <a:latin typeface="Arial" panose="020B0604020202020204" pitchFamily="34" charset="0"/>
                <a:cs typeface="Arial" panose="020B0604020202020204" pitchFamily="34" charset="0"/>
              </a:rPr>
              <a:t> for questions related to </a:t>
            </a:r>
            <a:r>
              <a:rPr lang="en-US" sz="1600" dirty="0" err="1">
                <a:latin typeface="Arial" panose="020B0604020202020204" pitchFamily="34" charset="0"/>
                <a:cs typeface="Arial" panose="020B0604020202020204" pitchFamily="34" charset="0"/>
              </a:rPr>
              <a:t>Lewermark</a:t>
            </a:r>
            <a:r>
              <a:rPr lang="en-US" sz="1600" dirty="0">
                <a:latin typeface="Arial" panose="020B0604020202020204" pitchFamily="34" charset="0"/>
                <a:cs typeface="Arial" panose="020B0604020202020204" pitchFamily="34" charset="0"/>
              </a:rPr>
              <a:t> international student insurance  </a:t>
            </a:r>
          </a:p>
          <a:p>
            <a:pPr marL="0" indent="0">
              <a:buNone/>
            </a:pPr>
            <a:endParaRPr lang="en-US" sz="1400" dirty="0"/>
          </a:p>
        </p:txBody>
      </p:sp>
    </p:spTree>
    <p:extLst>
      <p:ext uri="{BB962C8B-B14F-4D97-AF65-F5344CB8AC3E}">
        <p14:creationId xmlns:p14="http://schemas.microsoft.com/office/powerpoint/2010/main" val="1982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D4872EA-43B9-6D4F-C978-613805221031}"/>
              </a:ext>
            </a:extLst>
          </p:cNvPr>
          <p:cNvSpPr>
            <a:spLocks noGrp="1"/>
          </p:cNvSpPr>
          <p:nvPr>
            <p:ph type="title"/>
          </p:nvPr>
        </p:nvSpPr>
        <p:spPr>
          <a:xfrm>
            <a:off x="1514450" y="614855"/>
            <a:ext cx="3057550" cy="1107087"/>
          </a:xfrm>
        </p:spPr>
        <p:txBody>
          <a:bodyPr anchor="b">
            <a:normAutofit/>
          </a:bodyPr>
          <a:lstStyle/>
          <a:p>
            <a:pPr algn="ctr"/>
            <a:br>
              <a:rPr lang="en-US" sz="2000" dirty="0">
                <a:latin typeface="Georgia" panose="02040502050405020303" pitchFamily="18" charset="0"/>
              </a:rPr>
            </a:br>
            <a:endParaRPr lang="en-US" sz="2000" dirty="0">
              <a:latin typeface="Georgia" panose="02040502050405020303" pitchFamily="18" charset="0"/>
            </a:endParaRPr>
          </a:p>
        </p:txBody>
      </p:sp>
      <p:sp>
        <p:nvSpPr>
          <p:cNvPr id="3" name="Content Placeholder 2">
            <a:extLst>
              <a:ext uri="{FF2B5EF4-FFF2-40B4-BE49-F238E27FC236}">
                <a16:creationId xmlns:a16="http://schemas.microsoft.com/office/drawing/2014/main" id="{26665E3F-5CD6-26DE-058A-3F5521DD7B40}"/>
              </a:ext>
            </a:extLst>
          </p:cNvPr>
          <p:cNvSpPr>
            <a:spLocks noGrp="1"/>
          </p:cNvSpPr>
          <p:nvPr>
            <p:ph idx="1"/>
          </p:nvPr>
        </p:nvSpPr>
        <p:spPr>
          <a:xfrm>
            <a:off x="715756" y="1175413"/>
            <a:ext cx="4896768" cy="3960646"/>
          </a:xfrm>
        </p:spPr>
        <p:txBody>
          <a:bodyPr anchor="t">
            <a:normAutofit fontScale="85000" lnSpcReduction="20000"/>
          </a:bodyPr>
          <a:lstStyle/>
          <a:p>
            <a:pPr marL="0" indent="0">
              <a:lnSpc>
                <a:spcPct val="120000"/>
              </a:lnSpc>
              <a:spcBef>
                <a:spcPts val="0"/>
              </a:spcBef>
              <a:buNone/>
            </a:pPr>
            <a:r>
              <a:rPr lang="en-US" sz="3800" b="1" dirty="0">
                <a:latin typeface="Arial" panose="020B0604020202020204" pitchFamily="34" charset="0"/>
                <a:cs typeface="Arial" panose="020B0604020202020204" pitchFamily="34" charset="0"/>
              </a:rPr>
              <a:t>Thank you!</a:t>
            </a:r>
          </a:p>
          <a:p>
            <a:pPr marL="0" indent="0">
              <a:lnSpc>
                <a:spcPct val="120000"/>
              </a:lnSpc>
              <a:spcBef>
                <a:spcPts val="0"/>
              </a:spcBef>
              <a:buNone/>
            </a:pPr>
            <a:endParaRPr lang="en-US" b="1" dirty="0">
              <a:latin typeface="Arial" panose="020B0604020202020204" pitchFamily="34" charset="0"/>
              <a:cs typeface="Arial" panose="020B0604020202020204" pitchFamily="34" charset="0"/>
            </a:endParaRPr>
          </a:p>
          <a:p>
            <a:pPr marL="0" indent="0">
              <a:lnSpc>
                <a:spcPct val="120000"/>
              </a:lnSpc>
              <a:spcBef>
                <a:spcPts val="0"/>
              </a:spcBef>
              <a:buNone/>
            </a:pPr>
            <a:r>
              <a:rPr lang="en-US" b="1" dirty="0">
                <a:latin typeface="Arial" panose="020B0604020202020204" pitchFamily="34" charset="0"/>
                <a:cs typeface="Arial" panose="020B0604020202020204" pitchFamily="34" charset="0"/>
              </a:rPr>
              <a:t>Questions?</a:t>
            </a:r>
          </a:p>
          <a:p>
            <a:pPr marL="0" indent="0">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nSpc>
                <a:spcPct val="120000"/>
              </a:lnSpc>
              <a:spcBef>
                <a:spcPts val="0"/>
              </a:spcBef>
              <a:buNone/>
            </a:pPr>
            <a:r>
              <a:rPr lang="en-US" dirty="0">
                <a:latin typeface="Arial" panose="020B0604020202020204" pitchFamily="34" charset="0"/>
                <a:cs typeface="Arial" panose="020B0604020202020204" pitchFamily="34" charset="0"/>
              </a:rPr>
              <a:t>Marisa Porter, BSN, RN</a:t>
            </a:r>
          </a:p>
          <a:p>
            <a:pPr marL="0" indent="0">
              <a:lnSpc>
                <a:spcPct val="120000"/>
              </a:lnSpc>
              <a:spcBef>
                <a:spcPts val="0"/>
              </a:spcBef>
              <a:buNone/>
            </a:pPr>
            <a:r>
              <a:rPr lang="en-US" dirty="0">
                <a:latin typeface="Arial" panose="020B0604020202020204" pitchFamily="34" charset="0"/>
                <a:cs typeface="Arial" panose="020B0604020202020204" pitchFamily="34" charset="0"/>
              </a:rPr>
              <a:t>The University of Akron</a:t>
            </a:r>
          </a:p>
          <a:p>
            <a:pPr marL="0" indent="0">
              <a:lnSpc>
                <a:spcPct val="120000"/>
              </a:lnSpc>
              <a:spcBef>
                <a:spcPts val="0"/>
              </a:spcBef>
              <a:buNone/>
            </a:pPr>
            <a:r>
              <a:rPr lang="en-US" dirty="0">
                <a:latin typeface="Arial" panose="020B0604020202020204" pitchFamily="34" charset="0"/>
                <a:cs typeface="Arial" panose="020B0604020202020204" pitchFamily="34" charset="0"/>
              </a:rPr>
              <a:t>Student Health Services</a:t>
            </a:r>
          </a:p>
          <a:p>
            <a:pPr marL="0" indent="0">
              <a:lnSpc>
                <a:spcPct val="120000"/>
              </a:lnSpc>
              <a:spcBef>
                <a:spcPts val="0"/>
              </a:spcBef>
              <a:buNone/>
            </a:pPr>
            <a:endParaRPr lang="en-US" dirty="0">
              <a:latin typeface="Arial" panose="020B0604020202020204" pitchFamily="34" charset="0"/>
              <a:cs typeface="Arial" panose="020B0604020202020204" pitchFamily="34" charset="0"/>
            </a:endParaRPr>
          </a:p>
          <a:p>
            <a:pPr marL="0" indent="0">
              <a:lnSpc>
                <a:spcPct val="120000"/>
              </a:lnSpc>
              <a:spcBef>
                <a:spcPts val="0"/>
              </a:spcBef>
              <a:buNone/>
            </a:pPr>
            <a:r>
              <a:rPr lang="en-US" dirty="0">
                <a:latin typeface="Arial" panose="020B0604020202020204" pitchFamily="34" charset="0"/>
                <a:cs typeface="Arial" panose="020B0604020202020204" pitchFamily="34" charset="0"/>
                <a:hlinkClick r:id="rId2"/>
              </a:rPr>
              <a:t>healthservices@uakron.edu</a:t>
            </a:r>
            <a:endParaRPr lang="en-US" dirty="0">
              <a:latin typeface="Arial" panose="020B0604020202020204" pitchFamily="34" charset="0"/>
              <a:cs typeface="Arial" panose="020B0604020202020204" pitchFamily="34" charset="0"/>
            </a:endParaRPr>
          </a:p>
          <a:p>
            <a:pPr marL="0" indent="0">
              <a:lnSpc>
                <a:spcPct val="120000"/>
              </a:lnSpc>
              <a:spcBef>
                <a:spcPts val="0"/>
              </a:spcBef>
              <a:buNone/>
            </a:pPr>
            <a:r>
              <a:rPr lang="en-US" dirty="0">
                <a:latin typeface="Arial" panose="020B0604020202020204" pitchFamily="34" charset="0"/>
                <a:cs typeface="Arial" panose="020B0604020202020204" pitchFamily="34" charset="0"/>
              </a:rPr>
              <a:t>330-972-7808</a:t>
            </a:r>
          </a:p>
        </p:txBody>
      </p:sp>
    </p:spTree>
    <p:extLst>
      <p:ext uri="{BB962C8B-B14F-4D97-AF65-F5344CB8AC3E}">
        <p14:creationId xmlns:p14="http://schemas.microsoft.com/office/powerpoint/2010/main" val="233768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o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138FAEA12E444AA9CC6FF2013309C7" ma:contentTypeVersion="13" ma:contentTypeDescription="Create a new document." ma:contentTypeScope="" ma:versionID="213cc24dc6fe778833b408ada5062710">
  <xsd:schema xmlns:xsd="http://www.w3.org/2001/XMLSchema" xmlns:xs="http://www.w3.org/2001/XMLSchema" xmlns:p="http://schemas.microsoft.com/office/2006/metadata/properties" xmlns:ns3="2c8fcfa7-3066-42b2-9f18-bc7b7e9b8aa9" xmlns:ns4="2016eff4-f222-4e21-b7fa-943e9048d20b" targetNamespace="http://schemas.microsoft.com/office/2006/metadata/properties" ma:root="true" ma:fieldsID="8a8313b462b6634d49fca8be38f38f6a" ns3:_="" ns4:_="">
    <xsd:import namespace="2c8fcfa7-3066-42b2-9f18-bc7b7e9b8aa9"/>
    <xsd:import namespace="2016eff4-f222-4e21-b7fa-943e9048d20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fcfa7-3066-42b2-9f18-bc7b7e9b8a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16eff4-f222-4e21-b7fa-943e9048d2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c8fcfa7-3066-42b2-9f18-bc7b7e9b8aa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3F960-E761-4967-9B0D-890CD427C3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8fcfa7-3066-42b2-9f18-bc7b7e9b8aa9"/>
    <ds:schemaRef ds:uri="2016eff4-f222-4e21-b7fa-943e9048d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ACC2A7-69AB-4890-B8D6-73F9A008C278}">
  <ds:schemaRefs>
    <ds:schemaRef ds:uri="http://schemas.microsoft.com/office/2006/metadata/properties"/>
    <ds:schemaRef ds:uri="http://www.w3.org/XML/1998/namespace"/>
    <ds:schemaRef ds:uri="http://schemas.microsoft.com/office/2006/documentManagement/types"/>
    <ds:schemaRef ds:uri="2016eff4-f222-4e21-b7fa-943e9048d20b"/>
    <ds:schemaRef ds:uri="http://purl.org/dc/elements/1.1/"/>
    <ds:schemaRef ds:uri="http://schemas.openxmlformats.org/package/2006/metadata/core-properties"/>
    <ds:schemaRef ds:uri="http://purl.org/dc/terms/"/>
    <ds:schemaRef ds:uri="http://schemas.microsoft.com/office/infopath/2007/PartnerControls"/>
    <ds:schemaRef ds:uri="2c8fcfa7-3066-42b2-9f18-bc7b7e9b8aa9"/>
    <ds:schemaRef ds:uri="http://purl.org/dc/dcmitype/"/>
  </ds:schemaRefs>
</ds:datastoreItem>
</file>

<file path=customXml/itemProps3.xml><?xml version="1.0" encoding="utf-8"?>
<ds:datastoreItem xmlns:ds="http://schemas.openxmlformats.org/officeDocument/2006/customXml" ds:itemID="{62F62B87-FB35-4009-9F11-D4C6BBE3FE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9214</TotalTime>
  <Words>829</Words>
  <Application>Microsoft Office PowerPoint</Application>
  <PresentationFormat>On-screen Show (4:3)</PresentationFormat>
  <Paragraphs>87</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Georgia</vt:lpstr>
      <vt:lpstr>Impact</vt:lpstr>
      <vt:lpstr>Roo</vt:lpstr>
      <vt:lpstr>PowerPoint Presentation</vt:lpstr>
      <vt:lpstr>Student Health Services</vt:lpstr>
      <vt:lpstr>Student Health Services</vt:lpstr>
      <vt:lpstr>Staffing</vt:lpstr>
      <vt:lpstr>Services</vt:lpstr>
      <vt:lpstr>Health Services Office Tour</vt:lpstr>
      <vt:lpstr>Clinic Service Fees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Blair</dc:creator>
  <cp:lastModifiedBy>Heather Blake</cp:lastModifiedBy>
  <cp:revision>50</cp:revision>
  <dcterms:created xsi:type="dcterms:W3CDTF">2020-01-21T19:42:16Z</dcterms:created>
  <dcterms:modified xsi:type="dcterms:W3CDTF">2023-08-24T14:52:53Z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0x01010086138FAEA12E444AA9CC6FF2013309C7</vt:lpwstr>
  </property>
</Properties>
</file>